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65" r:id="rId5"/>
    <p:sldId id="286" r:id="rId6"/>
    <p:sldId id="281" r:id="rId7"/>
    <p:sldId id="264" r:id="rId8"/>
    <p:sldId id="282" r:id="rId9"/>
    <p:sldId id="279" r:id="rId10"/>
    <p:sldId id="283" r:id="rId11"/>
    <p:sldId id="278" r:id="rId12"/>
    <p:sldId id="277" r:id="rId13"/>
    <p:sldId id="280" r:id="rId14"/>
    <p:sldId id="275" r:id="rId15"/>
    <p:sldId id="276" r:id="rId16"/>
    <p:sldId id="273" r:id="rId17"/>
    <p:sldId id="272" r:id="rId18"/>
    <p:sldId id="268" r:id="rId19"/>
    <p:sldId id="288" r:id="rId20"/>
    <p:sldId id="262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970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014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776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357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078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183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056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7338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5693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8493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868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BB6F-299D-4E19-8BE6-8F83C649B2F0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4F87-2FDD-4F56-95F5-BA821271836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3943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hu-HU" sz="2000" i="1" dirty="0"/>
              <a:t>SZIE Szarvasi Campusának kutatási és képzési profiljának specializálása intelligens szakosodással: mezőgazdasági vízgazdálkodás, </a:t>
            </a:r>
            <a:r>
              <a:rPr lang="hu-HU" sz="2000" i="1" dirty="0" err="1"/>
              <a:t>hidrokultúrás</a:t>
            </a:r>
            <a:r>
              <a:rPr lang="hu-HU" sz="2000" i="1" dirty="0"/>
              <a:t> növénytermesztés, alternatív szántóföldi növénytermesztés, ehhez kapcsolódó precíziós gépkezelés fejlesztése</a:t>
            </a:r>
            <a:r>
              <a:rPr lang="hu-HU" sz="2000"/>
              <a:t/>
            </a:r>
            <a:br>
              <a:rPr lang="hu-HU" sz="2000"/>
            </a:br>
            <a:r>
              <a:rPr lang="hu-HU" sz="3100" b="1" smtClean="0"/>
              <a:t>EFOP-3.6.1-16-2016-00016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1200" b="1" dirty="0" smtClean="0"/>
              <a:t/>
            </a:r>
            <a:br>
              <a:rPr lang="hu-HU" sz="1200" b="1" dirty="0" smtClean="0"/>
            </a:br>
            <a:endParaRPr lang="hu-HU" sz="1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672408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tx1"/>
                </a:solidFill>
              </a:rPr>
              <a:t>AZ EGYÉNI VÁLLALKOZÓ</a:t>
            </a:r>
          </a:p>
          <a:p>
            <a:endParaRPr lang="hu-HU" sz="1800" b="1" dirty="0" smtClean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Összeállította:</a:t>
            </a:r>
          </a:p>
          <a:p>
            <a:r>
              <a:rPr lang="hu-HU" sz="1800" b="1" dirty="0" smtClean="0">
                <a:solidFill>
                  <a:schemeClr val="tx1"/>
                </a:solidFill>
              </a:rPr>
              <a:t>Dr. Bodnár Károly</a:t>
            </a:r>
          </a:p>
          <a:p>
            <a:r>
              <a:rPr lang="hu-HU" sz="1800" b="1" dirty="0" smtClean="0">
                <a:solidFill>
                  <a:schemeClr val="tx1"/>
                </a:solidFill>
              </a:rPr>
              <a:t>főiskolai tanár</a:t>
            </a:r>
            <a:endParaRPr lang="hu-HU" sz="1800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5996226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000" b="1" dirty="0" smtClean="0"/>
          </a:p>
          <a:p>
            <a:endParaRPr lang="hu-HU" sz="1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45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641379"/>
          </a:xfrm>
        </p:spPr>
        <p:txBody>
          <a:bodyPr>
            <a:normAutofit fontScale="85000" lnSpcReduction="20000"/>
          </a:bodyPr>
          <a:lstStyle/>
          <a:p>
            <a:r>
              <a:rPr lang="hu-HU" altLang="hu-HU" sz="1500" b="1" dirty="0"/>
              <a:t>Vállalkozói igazolvány (!!!):</a:t>
            </a:r>
          </a:p>
          <a:p>
            <a:endParaRPr lang="hu-HU" altLang="hu-HU" sz="600" b="1" dirty="0"/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         ha az e. v. kéri, számára a hatósági egyéni vállalkozó igazolványt állít ki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         nem kötelező: a gazdasági tevékenység megkezdésének és folytatásának nem feltétele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         kérhető a bejelentéskor és gazdasági tevékenység folytatásakor bármikor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         illetékköteles:</a:t>
            </a:r>
          </a:p>
          <a:p>
            <a:pPr lvl="1">
              <a:buFontTx/>
              <a:buAutoNum type="arabicParenR"/>
            </a:pPr>
            <a:r>
              <a:rPr lang="hu-HU" altLang="hu-HU" sz="1500" dirty="0"/>
              <a:t>alapeset: 5000 Ft</a:t>
            </a:r>
          </a:p>
          <a:p>
            <a:pPr lvl="1">
              <a:buFontTx/>
              <a:buAutoNum type="arabicParenR"/>
            </a:pPr>
            <a:r>
              <a:rPr lang="hu-HU" altLang="hu-HU" sz="1500" dirty="0"/>
              <a:t>adatváltozás: 3000 Ft</a:t>
            </a:r>
          </a:p>
          <a:p>
            <a:pPr lvl="1">
              <a:buFontTx/>
              <a:buAutoNum type="arabicParenR"/>
            </a:pPr>
            <a:r>
              <a:rPr lang="hu-HU" altLang="hu-HU" sz="1500" dirty="0"/>
              <a:t>elveszett igazolvány pótlása: 5000 Ft</a:t>
            </a:r>
          </a:p>
          <a:p>
            <a:endParaRPr lang="hu-HU" altLang="hu-HU" sz="1500" dirty="0"/>
          </a:p>
          <a:p>
            <a:r>
              <a:rPr lang="hu-HU" altLang="hu-HU" sz="1500" b="1" dirty="0"/>
              <a:t>Adatváltozás bejelentése:</a:t>
            </a:r>
          </a:p>
          <a:p>
            <a:endParaRPr lang="hu-HU" altLang="hu-HU" sz="600" b="1" dirty="0"/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          kizárólag elektronikus úton, ügyfélkapu segítségével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          határidő: az adatváltozástól számított 15 napon belül – megfelelő űrlapon:</a:t>
            </a:r>
          </a:p>
          <a:p>
            <a:pPr>
              <a:buNone/>
            </a:pPr>
            <a:r>
              <a:rPr lang="hu-HU" altLang="hu-HU" sz="1500" b="1" dirty="0"/>
              <a:t>            változás bejelentési űrlap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1500" dirty="0"/>
              <a:t>ha a változás a vállalkozó igazolványt is érinti: személyesen le kell adni a hatóságnál - a leadás napján érvénytelenítik – új adatokkal rendelkező igazolvány kiállítása</a:t>
            </a:r>
          </a:p>
          <a:p>
            <a:pPr algn="just">
              <a:buNone/>
            </a:pPr>
            <a:endParaRPr lang="hu-HU" altLang="hu-HU" sz="600" dirty="0"/>
          </a:p>
          <a:p>
            <a:pPr algn="just">
              <a:buNone/>
            </a:pPr>
            <a:r>
              <a:rPr lang="hu-HU" altLang="hu-HU" sz="1500" b="1" dirty="0"/>
              <a:t>Az egyéni vállalkozó által végzett tevékenység:</a:t>
            </a:r>
          </a:p>
          <a:p>
            <a:pPr algn="just">
              <a:buNone/>
            </a:pPr>
            <a:endParaRPr lang="hu-HU" altLang="hu-HU" sz="6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sz="1500" dirty="0"/>
              <a:t>az e. v. tevékenységeiből eredő tartozásokért teljes vagyonával felel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1500" dirty="0"/>
              <a:t>több tevékenységet folytathat – különböző telephelyen és fióktelepen</a:t>
            </a:r>
          </a:p>
          <a:p>
            <a:pPr>
              <a:buFont typeface="Wingdings" pitchFamily="2" charset="2"/>
              <a:buChar char="§"/>
            </a:pPr>
            <a:r>
              <a:rPr lang="hu-HU" altLang="hu-HU" sz="1500" dirty="0"/>
              <a:t>ha valamelyik tevékenység hatósági engedélyhez kötött: az e. v. tevékenységét </a:t>
            </a:r>
            <a:r>
              <a:rPr lang="hu-HU" altLang="hu-HU" sz="1500" dirty="0" smtClean="0"/>
              <a:t>csak</a:t>
            </a:r>
            <a:br>
              <a:rPr lang="hu-HU" altLang="hu-HU" sz="1500" dirty="0" smtClean="0"/>
            </a:br>
            <a:r>
              <a:rPr lang="hu-HU" altLang="hu-HU" sz="1500" dirty="0" smtClean="0"/>
              <a:t>ennek </a:t>
            </a:r>
            <a:r>
              <a:rPr lang="hu-HU" altLang="hu-HU" sz="1500" dirty="0"/>
              <a:t>birtokában kezdheti meg és végezheti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hu-HU" altLang="hu-HU" dirty="0"/>
              <a:t>Az e. v. közreműködőként alkalmazottat, bedolgozót, segítő családtagot, szakiskolai és szakközépiskolai tanulót alkalmazhat</a:t>
            </a:r>
          </a:p>
          <a:p>
            <a:pPr>
              <a:buNone/>
            </a:pPr>
            <a:endParaRPr lang="hu-HU" altLang="hu-HU" sz="800" b="1" dirty="0"/>
          </a:p>
          <a:p>
            <a:pPr>
              <a:buFont typeface="Wingdings" pitchFamily="2" charset="2"/>
              <a:buChar char="§"/>
            </a:pPr>
            <a:r>
              <a:rPr lang="hu-HU" altLang="hu-HU" b="1" dirty="0"/>
              <a:t>képesítéshez kötött tevékenység:</a:t>
            </a:r>
            <a:endParaRPr lang="hu-HU" altLang="hu-HU" dirty="0"/>
          </a:p>
          <a:p>
            <a:endParaRPr lang="hu-HU" altLang="hu-HU" sz="800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az e. v. csak akkor  folytathat ilyen tevékenységet, ha az adott képesítéssel rendelkezik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vagy az adott tevékenységben személyesen közreműködő és általa foglalkoztatott személy rendelkezik a megfelelő képesítéssel</a:t>
            </a:r>
          </a:p>
          <a:p>
            <a:pPr>
              <a:buFont typeface="Wingdings" pitchFamily="2" charset="2"/>
              <a:buChar char="§"/>
            </a:pPr>
            <a:endParaRPr lang="hu-HU" altLang="hu-HU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az egyéni vállalkozó gazdasági tevékenysége során neve mellett </a:t>
            </a:r>
            <a:r>
              <a:rPr lang="hu-HU" altLang="hu-HU" b="1" dirty="0"/>
              <a:t>az egyéni vállalkozó megnevezést vagy annak e. v. </a:t>
            </a: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b="1" dirty="0" smtClean="0"/>
              <a:t>rövidítését</a:t>
            </a:r>
            <a:r>
              <a:rPr lang="hu-HU" altLang="hu-HU" dirty="0" smtClean="0"/>
              <a:t> </a:t>
            </a:r>
            <a:r>
              <a:rPr lang="hu-HU" altLang="hu-HU" dirty="0"/>
              <a:t>és a </a:t>
            </a:r>
            <a:r>
              <a:rPr lang="hu-HU" altLang="hu-HU" b="1" dirty="0"/>
              <a:t>nyilvántartási számot</a:t>
            </a:r>
            <a:r>
              <a:rPr lang="hu-HU" altLang="hu-HU" dirty="0"/>
              <a:t> mindig köteles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feltüntetni</a:t>
            </a:r>
            <a:endParaRPr lang="hu-HU" altLang="hu-HU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ha az e. v. meghal a tevékenységet özvegye vagy örököse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tovább </a:t>
            </a:r>
            <a:r>
              <a:rPr lang="hu-HU" altLang="hu-HU" dirty="0"/>
              <a:t>folytathatja, ha ezt a hatóságnak </a:t>
            </a:r>
            <a:r>
              <a:rPr lang="hu-HU" altLang="hu-HU" dirty="0" smtClean="0"/>
              <a:t>a halál </a:t>
            </a:r>
            <a:br>
              <a:rPr lang="hu-HU" altLang="hu-HU" dirty="0" smtClean="0"/>
            </a:br>
            <a:r>
              <a:rPr lang="hu-HU" altLang="hu-HU" dirty="0" smtClean="0"/>
              <a:t>bekövetkezésétől </a:t>
            </a:r>
            <a:r>
              <a:rPr lang="hu-HU" altLang="hu-HU" dirty="0"/>
              <a:t>számított 90 napon belül bejelenti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3074" name="Picture 2" descr="http://slideplayer.hu/5307448/17/images/38/%C3%96VTJ%2C+TE%C3%81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8" y="0"/>
            <a:ext cx="7570698" cy="567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Megszűnik:</a:t>
            </a:r>
          </a:p>
          <a:p>
            <a:pPr lvl="1"/>
            <a:r>
              <a:rPr lang="hu-HU" altLang="hu-HU" dirty="0"/>
              <a:t>EV igazolvány visszaadásával</a:t>
            </a:r>
          </a:p>
          <a:p>
            <a:pPr lvl="1"/>
            <a:r>
              <a:rPr lang="hu-HU" altLang="hu-HU" dirty="0"/>
              <a:t>Hatósági visszavonásával</a:t>
            </a:r>
          </a:p>
          <a:p>
            <a:pPr lvl="1"/>
            <a:r>
              <a:rPr lang="hu-HU" altLang="hu-HU" dirty="0"/>
              <a:t>Vállalkozó halálával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u-HU" altLang="hu-HU" sz="2600" b="1" dirty="0"/>
              <a:t>A vállalkozónak a vállalkozás megszűnésekor a következő teendői vannak:</a:t>
            </a:r>
            <a:endParaRPr lang="hu-HU" altLang="hu-HU" sz="2600" dirty="0"/>
          </a:p>
          <a:p>
            <a:pPr>
              <a:lnSpc>
                <a:spcPct val="90000"/>
              </a:lnSpc>
            </a:pPr>
            <a:r>
              <a:rPr lang="hu-HU" altLang="hu-HU" sz="2600" dirty="0" smtClean="0"/>
              <a:t>A </a:t>
            </a:r>
            <a:r>
              <a:rPr lang="hu-HU" altLang="hu-HU" sz="2600" dirty="0"/>
              <a:t>vállalkozói igazolvány visszaadása az Okmányirodában, ahol ki kell tölteni az "Adatlap egyéni vállalkozói igazolvány megszüntetés bejelentésére" c. adatlapot, mely alapján az Okmányiroda jelenti a megszűnést az adóhatóság felé (adószám, TB törzsszám törlése).</a:t>
            </a:r>
          </a:p>
          <a:p>
            <a:pPr>
              <a:lnSpc>
                <a:spcPct val="90000"/>
              </a:lnSpc>
            </a:pPr>
            <a:r>
              <a:rPr lang="hu-HU" altLang="hu-HU" sz="2600" dirty="0" smtClean="0"/>
              <a:t>A </a:t>
            </a:r>
            <a:r>
              <a:rPr lang="hu-HU" altLang="hu-HU" sz="2600" dirty="0"/>
              <a:t>helyi adócsoportnál be kell jelenteni a vállalkozás megszűnését, 30 napon belül ki kell tölteni a bevallási nyomtatványt a kommunális adóról és a helyi iparűzési adóról.</a:t>
            </a:r>
          </a:p>
          <a:p>
            <a:pPr>
              <a:lnSpc>
                <a:spcPct val="90000"/>
              </a:lnSpc>
            </a:pPr>
            <a:r>
              <a:rPr lang="hu-HU" altLang="hu-HU" sz="2600" dirty="0" smtClean="0"/>
              <a:t>A NAV Megyei </a:t>
            </a:r>
            <a:r>
              <a:rPr lang="hu-HU" altLang="hu-HU" sz="2600" dirty="0"/>
              <a:t>Igazgatóságához bevallás </a:t>
            </a:r>
            <a:r>
              <a:rPr lang="hu-HU" altLang="hu-HU" sz="2600" dirty="0" smtClean="0"/>
              <a:t>beadása</a:t>
            </a:r>
            <a:br>
              <a:rPr lang="hu-HU" altLang="hu-HU" sz="2600" dirty="0" smtClean="0"/>
            </a:br>
            <a:r>
              <a:rPr lang="hu-HU" altLang="hu-HU" sz="2600" dirty="0" smtClean="0"/>
              <a:t> </a:t>
            </a:r>
            <a:r>
              <a:rPr lang="hu-HU" altLang="hu-HU" sz="2600" dirty="0"/>
              <a:t>a megszűnő vállalkozásról 30 napon </a:t>
            </a:r>
            <a:r>
              <a:rPr lang="hu-HU" altLang="hu-HU" sz="2600" dirty="0" smtClean="0"/>
              <a:t>belül.</a:t>
            </a:r>
            <a:br>
              <a:rPr lang="hu-HU" altLang="hu-HU" sz="2600" dirty="0" smtClean="0"/>
            </a:br>
            <a:r>
              <a:rPr lang="hu-HU" altLang="hu-HU" sz="2600" dirty="0" smtClean="0"/>
              <a:t>(éves adóbevallást is kell készíteni!)</a:t>
            </a:r>
            <a:endParaRPr lang="hu-HU" altLang="hu-HU" sz="2600" dirty="0"/>
          </a:p>
          <a:p>
            <a:pPr>
              <a:lnSpc>
                <a:spcPct val="90000"/>
              </a:lnSpc>
            </a:pPr>
            <a:r>
              <a:rPr lang="hu-HU" altLang="hu-HU" sz="2600" dirty="0"/>
              <a:t>4. Az iratok megőrzése 5 évig kötelező.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 descr="http://slideplayer.hu/2818449/10/images/9/Egy%C3%A9ni+v%C3%A1llalkoz%C3%A1s+El%C5%91ny%C3%B6k+H%C3%A1tr%C3%A1nyok+Nem+kell+c%C3%A9gb%C3%ADr%C3%B3s%C3%A1gon+bejegyez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67544"/>
            <a:ext cx="8585436" cy="643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http://www.vallalkozzzugloban.hu/files/19/vallalkozas-tablaz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74" y="771028"/>
            <a:ext cx="8244200" cy="350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4.bp.blogspot.com/-T8t2to7Ubag/Uc7tsIeEz9I/AAAAAAAAhG8/opLi4x1mezk/s450/KSH+Vallalkozasok+2013jun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11" y="404664"/>
            <a:ext cx="5798430" cy="493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/>
              <a:t>Mielőtt ténylegesen megkezdjük tevékenységünket, alaposan mérlegelni kell a következőket</a:t>
            </a:r>
            <a:r>
              <a:rPr lang="hu-HU" sz="3000" dirty="0" smtClean="0"/>
              <a:t>: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600200"/>
            <a:ext cx="8651304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Kinek </a:t>
            </a:r>
            <a:r>
              <a:rPr lang="hu-HU" sz="2400" dirty="0"/>
              <a:t>és mit fogunk eladni/szolgáltatni?</a:t>
            </a:r>
          </a:p>
          <a:p>
            <a:r>
              <a:rPr lang="hu-HU" sz="2400" dirty="0"/>
              <a:t>Hogyan, miként mondjuk el nekik, hogy létezünk, és azt, miért érdemes miket választani?</a:t>
            </a:r>
          </a:p>
          <a:p>
            <a:r>
              <a:rPr lang="hu-HU" sz="2400" dirty="0"/>
              <a:t>Mennyibe kerül nekünk mindezt elkezdeni, mennyit kell ahhoz eladjunk, hogy érdemes legyen ezzel foglalkozni, van-e rá reális esély, hogy ezt a mennyiséget elérjük? Mindezt hogyan, milyen vállalkozási formában végezzük?</a:t>
            </a:r>
          </a:p>
          <a:p>
            <a:r>
              <a:rPr lang="hu-HU" sz="2400" dirty="0"/>
              <a:t>Milyen kockázattal jár mindez, mik azok a külső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körülmények</a:t>
            </a:r>
            <a:r>
              <a:rPr lang="hu-HU" sz="2400" dirty="0"/>
              <a:t>, amelyek kedvezőtlen változása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veszélybe </a:t>
            </a:r>
            <a:r>
              <a:rPr lang="hu-HU" sz="2400" dirty="0"/>
              <a:t>sodorhatja vállalkozásunk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működését</a:t>
            </a:r>
            <a:r>
              <a:rPr lang="hu-HU" sz="2400" dirty="0"/>
              <a:t>?</a:t>
            </a:r>
          </a:p>
          <a:p>
            <a:pPr marL="0" indent="0">
              <a:buNone/>
            </a:pPr>
            <a:endParaRPr lang="hu-H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2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Ajánlott és felhasznált irodalom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Farkasné Fekete M. – Molnár J.: Közgazdaságtan I. </a:t>
            </a:r>
            <a:r>
              <a:rPr lang="hu-HU" dirty="0" err="1" smtClean="0"/>
              <a:t>Mikroökonómia</a:t>
            </a:r>
            <a:r>
              <a:rPr lang="hu-HU" dirty="0" smtClean="0"/>
              <a:t>. DE AMTC AVK, Debrecen, 2007.</a:t>
            </a:r>
          </a:p>
          <a:p>
            <a:r>
              <a:rPr lang="hu-HU" dirty="0" smtClean="0"/>
              <a:t>Gál I.: Gazdasági jog – jogi ismeretek. Előadások, SZTE MGK, Hódmezővásárhely, 2012</a:t>
            </a:r>
          </a:p>
          <a:p>
            <a:r>
              <a:rPr lang="hu-HU" dirty="0" smtClean="0"/>
              <a:t>Magda </a:t>
            </a:r>
            <a:r>
              <a:rPr lang="hu-HU" dirty="0"/>
              <a:t>S. (szerk.): A mezőgazdasági vállalkozások gazdálkodásának alapjai. Szaktudás Kiadó Ház, Budapest, 2003</a:t>
            </a:r>
          </a:p>
          <a:p>
            <a:r>
              <a:rPr lang="hu-HU" dirty="0" smtClean="0"/>
              <a:t>Nábrádi A. – </a:t>
            </a:r>
            <a:r>
              <a:rPr lang="hu-HU" dirty="0" err="1" smtClean="0"/>
              <a:t>Pupos</a:t>
            </a:r>
            <a:r>
              <a:rPr lang="hu-HU" dirty="0" smtClean="0"/>
              <a:t> T. – Takácsné György K. (szerk.): Üzemtan I. </a:t>
            </a:r>
            <a:r>
              <a:rPr lang="hu-HU" dirty="0"/>
              <a:t>Szaktudás Kiadó Ház, Budapest, </a:t>
            </a:r>
            <a:r>
              <a:rPr lang="hu-HU" dirty="0" smtClean="0"/>
              <a:t>2008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488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Sokan úgy érzik, akik saját szakmájukban jók, vagy van egy jó ötletük, hogy abból önállóan, saját maguk számára szeretnének pénzt csinálni. Nem másoktól függve, alkalmazottként, hanem vállalkozóként. </a:t>
            </a:r>
            <a:r>
              <a:rPr lang="hu-HU"/>
              <a:t>Ha úgy érezzük, képesek vagyunk az önálló munkára, és megvannak hozzá a szükséges feltételek is, akkor szóba jöhet saját vállalkozás indítása.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55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899592" y="1556791"/>
            <a:ext cx="7558608" cy="2520281"/>
          </a:xfrm>
        </p:spPr>
        <p:txBody>
          <a:bodyPr>
            <a:normAutofit/>
          </a:bodyPr>
          <a:lstStyle/>
          <a:p>
            <a:r>
              <a:rPr lang="hu-HU" b="1" dirty="0"/>
              <a:t/>
            </a:r>
            <a:br>
              <a:rPr lang="hu-HU" b="1" dirty="0"/>
            </a:br>
            <a:r>
              <a:rPr lang="hu-HU" sz="6000" b="1" dirty="0"/>
              <a:t/>
            </a:r>
            <a:br>
              <a:rPr lang="hu-HU" sz="6000" b="1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400" b="1" dirty="0"/>
              <a:t>Köszönöm a figyelmet!</a:t>
            </a:r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5996226"/>
            <a:ext cx="55446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000" b="1" dirty="0" smtClean="0"/>
          </a:p>
          <a:p>
            <a:endParaRPr lang="hu-HU" sz="1000" dirty="0" smtClean="0"/>
          </a:p>
          <a:p>
            <a:r>
              <a:rPr lang="hu-HU" sz="1000" dirty="0" smtClean="0"/>
              <a:t>SZIE Szarvasi Campusának kutatási és képzési profiljának specializálása intelligens szakosodással: mezőgazdasági vízgazdálkodás, </a:t>
            </a:r>
            <a:r>
              <a:rPr lang="hu-HU" sz="1000" dirty="0" err="1" smtClean="0"/>
              <a:t>hidrokultúrás</a:t>
            </a:r>
            <a:r>
              <a:rPr lang="hu-HU" sz="1000" dirty="0" smtClean="0"/>
              <a:t> növénytermesztés, alternatív szántóföldi növénytermesztés, ehhez kapcsolódó precíziós gépkezelés fejlesztése</a:t>
            </a:r>
            <a:endParaRPr lang="hu-HU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19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Egyéni vállalkozást akkor érdemes csinálni, ha egyelőre inkább csak munka mellett, másodállásban vállalkozunk, és kezdetben nem számítunk túl nagy bevételre. </a:t>
            </a:r>
            <a:endParaRPr lang="hu-HU" dirty="0" smtClean="0"/>
          </a:p>
          <a:p>
            <a:r>
              <a:rPr lang="hu-HU" dirty="0" smtClean="0"/>
              <a:t>Az</a:t>
            </a:r>
            <a:r>
              <a:rPr lang="hu-HU" dirty="0"/>
              <a:t> egyéni vállalkozás nagy előnye, hogy ebben a formában tevékenységünk szüneteltethető, ha bármilyen céget alapítunk, erre nincs lehetőségünk.</a:t>
            </a:r>
          </a:p>
        </p:txBody>
      </p:sp>
    </p:spTree>
    <p:extLst>
      <p:ext uri="{BB962C8B-B14F-4D97-AF65-F5344CB8AC3E}">
        <p14:creationId xmlns:p14="http://schemas.microsoft.com/office/powerpoint/2010/main" xmlns="" val="35772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5649491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Először is szükség van egy ötletre, hogy mit fogsz egyáltalán csinálni, miből akarsz pénzt csinálni, hiszen minden vállalkozásnak ez a célja. </a:t>
            </a:r>
            <a:endParaRPr lang="hu-HU" dirty="0" smtClean="0"/>
          </a:p>
          <a:p>
            <a:r>
              <a:rPr lang="hu-HU" dirty="0" smtClean="0"/>
              <a:t>Ki </a:t>
            </a:r>
            <a:r>
              <a:rPr lang="hu-HU" dirty="0"/>
              <a:t>kell deríteni, hogy mi legyen az a termék vagy szolgáltatás, és hogy erre vevő-e a piac, azaz piackutatást kell végezzél. </a:t>
            </a:r>
            <a:endParaRPr lang="hu-HU" dirty="0" smtClean="0"/>
          </a:p>
          <a:p>
            <a:r>
              <a:rPr lang="hu-HU" dirty="0" smtClean="0"/>
              <a:t>Erre </a:t>
            </a:r>
            <a:r>
              <a:rPr lang="hu-HU" dirty="0"/>
              <a:t>többféle ingyenes lehetőség is van, </a:t>
            </a:r>
            <a:r>
              <a:rPr lang="hu-HU" dirty="0" err="1"/>
              <a:t>blogot</a:t>
            </a:r>
            <a:r>
              <a:rPr lang="hu-HU" dirty="0"/>
              <a:t> írsz, </a:t>
            </a:r>
            <a:r>
              <a:rPr lang="hu-HU" dirty="0" err="1"/>
              <a:t>facebook</a:t>
            </a:r>
            <a:r>
              <a:rPr lang="hu-HU" dirty="0"/>
              <a:t> oldalt csinálsz, vagy akár </a:t>
            </a:r>
            <a:r>
              <a:rPr lang="hu-HU" dirty="0" err="1"/>
              <a:t>facebook</a:t>
            </a:r>
            <a:r>
              <a:rPr lang="hu-HU" dirty="0"/>
              <a:t> csoportot, kirakod a terméked, szolgáltatásod, megkérdezed, hogy tetszik, ha nem tetszik, mi tetszene stb. </a:t>
            </a:r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olyan dolgot csinálsz, amiről képeket is lehet feltenni, használd a </a:t>
            </a:r>
            <a:r>
              <a:rPr lang="hu-HU" dirty="0" err="1"/>
              <a:t>pinterest</a:t>
            </a:r>
            <a:r>
              <a:rPr lang="hu-HU" dirty="0"/>
              <a:t>, </a:t>
            </a:r>
            <a:r>
              <a:rPr lang="hu-HU" dirty="0" err="1"/>
              <a:t>instagram</a:t>
            </a:r>
            <a:r>
              <a:rPr lang="hu-HU" dirty="0"/>
              <a:t> oldalakat, sok véleményt lehet összeszedni. Vagy készítsd videót és tedd fel a </a:t>
            </a:r>
            <a:r>
              <a:rPr lang="hu-HU" dirty="0" err="1"/>
              <a:t>youtube-ra</a:t>
            </a:r>
            <a:r>
              <a:rPr lang="hu-HU" dirty="0"/>
              <a:t>, figyeld, mennyien követik. </a:t>
            </a:r>
            <a:endParaRPr lang="hu-HU" dirty="0" smtClean="0"/>
          </a:p>
          <a:p>
            <a:r>
              <a:rPr lang="hu-HU" dirty="0" smtClean="0"/>
              <a:t>Majd </a:t>
            </a:r>
            <a:r>
              <a:rPr lang="hu-HU" dirty="0"/>
              <a:t>el kell döntened, hol akarsz hirdetni? </a:t>
            </a:r>
            <a:endParaRPr lang="hu-HU" dirty="0" smtClean="0"/>
          </a:p>
          <a:p>
            <a:r>
              <a:rPr lang="hu-HU" dirty="0" smtClean="0"/>
              <a:t>Szórólap</a:t>
            </a:r>
            <a:r>
              <a:rPr lang="hu-HU" dirty="0"/>
              <a:t>, helyi újság, saját honlap, </a:t>
            </a:r>
            <a:r>
              <a:rPr lang="hu-HU" dirty="0" err="1" smtClean="0"/>
              <a:t>facebook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hirdetés</a:t>
            </a:r>
            <a:r>
              <a:rPr lang="hu-HU" dirty="0"/>
              <a:t>, </a:t>
            </a:r>
            <a:r>
              <a:rPr lang="hu-HU" dirty="0" err="1"/>
              <a:t>adwords</a:t>
            </a:r>
            <a:r>
              <a:rPr lang="hu-HU" dirty="0"/>
              <a:t> </a:t>
            </a:r>
            <a:r>
              <a:rPr lang="hu-HU" dirty="0" smtClean="0"/>
              <a:t>kampány, stb</a:t>
            </a:r>
            <a:r>
              <a:rPr lang="hu-HU" dirty="0"/>
              <a:t>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90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649491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Figyeld </a:t>
            </a:r>
            <a:r>
              <a:rPr lang="hu-HU" dirty="0"/>
              <a:t>a konkurenciát, ő hogyan csinálja? </a:t>
            </a:r>
            <a:endParaRPr lang="hu-HU" dirty="0" smtClean="0"/>
          </a:p>
          <a:p>
            <a:r>
              <a:rPr lang="hu-HU" dirty="0" smtClean="0"/>
              <a:t>Milyen </a:t>
            </a:r>
            <a:r>
              <a:rPr lang="hu-HU" dirty="0"/>
              <a:t>termékeket, szolgáltatásokat árul, milyen áron adja, mit ír a saját tevékenységéről, van-e olyan, amiről nem ír, de Te tudnál, vagy ha ír, Te sokkal jobban tudnál írni róla stb. </a:t>
            </a:r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még sose voltál vállalkozó, de az ismeretségi körödben van, akkor kérdezz tőle, ő hogyan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kezdte</a:t>
            </a:r>
            <a:r>
              <a:rPr lang="hu-HU" dirty="0"/>
              <a:t>, mire kell figyelni, milyen hibákat követett el, </a:t>
            </a:r>
            <a:r>
              <a:rPr lang="hu-HU" dirty="0" smtClean="0"/>
              <a:t>hogyan </a:t>
            </a:r>
            <a:r>
              <a:rPr lang="hu-HU" dirty="0"/>
              <a:t>oldotta meg, tanulj tőle,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bár </a:t>
            </a:r>
            <a:r>
              <a:rPr lang="hu-HU" dirty="0"/>
              <a:t>Te is el fogod </a:t>
            </a:r>
            <a:r>
              <a:rPr lang="hu-HU" dirty="0" smtClean="0"/>
              <a:t>követni </a:t>
            </a:r>
            <a:r>
              <a:rPr lang="hu-HU" dirty="0"/>
              <a:t>a saját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hibáidat</a:t>
            </a:r>
            <a:r>
              <a:rPr lang="hu-HU" dirty="0"/>
              <a:t>, ez elkerülhetetlen, </a:t>
            </a:r>
            <a:r>
              <a:rPr lang="hu-HU" dirty="0" smtClean="0"/>
              <a:t>de </a:t>
            </a:r>
            <a:br>
              <a:rPr lang="hu-HU" dirty="0" smtClean="0"/>
            </a:br>
            <a:r>
              <a:rPr lang="hu-HU" dirty="0" smtClean="0"/>
              <a:t>hogy </a:t>
            </a:r>
            <a:r>
              <a:rPr lang="hu-HU" dirty="0"/>
              <a:t>tanulni fogsz belőle, az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egészen </a:t>
            </a:r>
            <a:r>
              <a:rPr lang="hu-HU" dirty="0"/>
              <a:t>biztos.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39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3600" b="1" dirty="0">
                <a:latin typeface="Arial" charset="0"/>
              </a:rPr>
              <a:t>Az egyéni vállalkozókra vonatkozó </a:t>
            </a:r>
            <a:r>
              <a:rPr lang="hu-HU" altLang="hu-HU" sz="3600" b="1" dirty="0" smtClean="0">
                <a:latin typeface="Arial" charset="0"/>
              </a:rPr>
              <a:t>alapismeretek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lnSpc>
                <a:spcPct val="70000"/>
              </a:lnSpc>
              <a:buNone/>
            </a:pPr>
            <a:r>
              <a:rPr lang="hu-HU" altLang="hu-HU" sz="1500" b="1" dirty="0">
                <a:cs typeface="Arial" charset="0"/>
              </a:rPr>
              <a:t>Jogszabályi háttér:</a:t>
            </a:r>
          </a:p>
          <a:p>
            <a:pPr marL="609600" indent="-609600" algn="just">
              <a:lnSpc>
                <a:spcPct val="70000"/>
              </a:lnSpc>
              <a:buNone/>
            </a:pPr>
            <a:endParaRPr lang="hu-HU" altLang="hu-HU" sz="1500" b="1" dirty="0">
              <a:cs typeface="Arial" charset="0"/>
            </a:endParaRPr>
          </a:p>
          <a:p>
            <a:pPr marL="609600" indent="-609600" algn="just">
              <a:lnSpc>
                <a:spcPct val="70000"/>
              </a:lnSpc>
              <a:buNone/>
            </a:pPr>
            <a:r>
              <a:rPr lang="hu-HU" altLang="hu-HU" sz="1500" dirty="0">
                <a:cs typeface="Arial" charset="0"/>
              </a:rPr>
              <a:t>2009. évi CXV. tv. az egyéni vállalkozóról és az egyéni cégről</a:t>
            </a:r>
          </a:p>
          <a:p>
            <a:pPr marL="609600" indent="-609600" algn="just"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2012. január 1. napját követően jelentősen módosult</a:t>
            </a:r>
          </a:p>
          <a:p>
            <a:pPr marL="609600" indent="-609600" algn="just"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vállalkozás szabadsága: bárkinek alkotmányos joga a vállalkozás, azaz az üzleti tevékenység kifejtése</a:t>
            </a:r>
          </a:p>
          <a:p>
            <a:pPr marL="609600" indent="-609600" algn="just"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a vállalkozó maga dönti el, hogy társas vállalkozást hoz létre vagy egyéni vállalkozó lesz</a:t>
            </a:r>
          </a:p>
          <a:p>
            <a:pPr marL="609600" indent="-609600" algn="just">
              <a:buFont typeface="Wingdings" pitchFamily="2" charset="2"/>
              <a:buChar char="q"/>
            </a:pPr>
            <a:r>
              <a:rPr lang="hu-HU" altLang="hu-HU" sz="1500" b="1" dirty="0">
                <a:cs typeface="Arial" charset="0"/>
              </a:rPr>
              <a:t>egyéni vállalkozó: az a természetes személy, aki rendszeres gazdasági tevékenységet folytat és az erre kijelölt hatóság nyilvántartásba vette. (!!!)</a:t>
            </a:r>
          </a:p>
          <a:p>
            <a:pPr marL="609600" indent="-609600" algn="just"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a vállalkozói igazolvány kiváltása ellenére, nem minősül jogi személynek</a:t>
            </a:r>
          </a:p>
          <a:p>
            <a:pPr marL="609600" indent="-609600" algn="just">
              <a:lnSpc>
                <a:spcPct val="70000"/>
              </a:lnSpc>
              <a:buNone/>
            </a:pPr>
            <a:endParaRPr lang="hu-HU" altLang="hu-HU" sz="1500" b="1" dirty="0">
              <a:cs typeface="Arial" charset="0"/>
            </a:endParaRPr>
          </a:p>
          <a:p>
            <a:pPr marL="609600" indent="-609600" algn="just">
              <a:lnSpc>
                <a:spcPct val="70000"/>
              </a:lnSpc>
              <a:buNone/>
            </a:pPr>
            <a:r>
              <a:rPr lang="hu-HU" altLang="hu-HU" sz="1500" b="1" dirty="0">
                <a:cs typeface="Arial" charset="0"/>
              </a:rPr>
              <a:t>Feltételek</a:t>
            </a:r>
            <a:r>
              <a:rPr lang="hu-HU" altLang="hu-HU" sz="1500" b="1" dirty="0" smtClean="0">
                <a:cs typeface="Arial" charset="0"/>
              </a:rPr>
              <a:t>:</a:t>
            </a:r>
            <a:endParaRPr lang="hu-HU" altLang="hu-HU" sz="1500" dirty="0">
              <a:cs typeface="Arial" charset="0"/>
            </a:endParaRPr>
          </a:p>
          <a:p>
            <a:pPr lvl="1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cselekvőképes</a:t>
            </a:r>
            <a:endParaRPr lang="hu-HU" altLang="hu-HU" sz="1500" dirty="0" smtClean="0">
              <a:cs typeface="Arial" charset="0"/>
            </a:endParaRPr>
          </a:p>
          <a:p>
            <a:pPr lvl="1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 smtClean="0">
                <a:cs typeface="Arial" charset="0"/>
              </a:rPr>
              <a:t>magyar </a:t>
            </a:r>
            <a:r>
              <a:rPr lang="hu-HU" altLang="hu-HU" sz="1500" dirty="0">
                <a:cs typeface="Arial" charset="0"/>
              </a:rPr>
              <a:t>állampolgár</a:t>
            </a:r>
          </a:p>
          <a:p>
            <a:pPr lvl="1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EU állampolgár</a:t>
            </a:r>
          </a:p>
          <a:p>
            <a:pPr lvl="1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aki a szabad mozgás és tartózkodási jogát </a:t>
            </a:r>
            <a:r>
              <a:rPr lang="hu-HU" altLang="hu-HU" sz="1500" dirty="0" err="1">
                <a:cs typeface="Arial" charset="0"/>
              </a:rPr>
              <a:t>Mo-on</a:t>
            </a:r>
            <a:r>
              <a:rPr lang="hu-HU" altLang="hu-HU" sz="1500" dirty="0">
                <a:cs typeface="Arial" charset="0"/>
              </a:rPr>
              <a:t> gyakorolhatja</a:t>
            </a:r>
          </a:p>
          <a:p>
            <a:pPr lvl="1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tartózkodási engedéllyel rendelkező személy (bevándorolt, hontalan)</a:t>
            </a:r>
          </a:p>
          <a:p>
            <a:pPr lvl="1" algn="just">
              <a:lnSpc>
                <a:spcPct val="70000"/>
              </a:lnSpc>
              <a:buNone/>
            </a:pPr>
            <a:endParaRPr lang="hu-HU" altLang="hu-HU" sz="1500" dirty="0">
              <a:cs typeface="Arial" charset="0"/>
            </a:endParaRPr>
          </a:p>
          <a:p>
            <a:pPr marL="609600" indent="-609600" algn="just">
              <a:lnSpc>
                <a:spcPct val="70000"/>
              </a:lnSpc>
              <a:buNone/>
            </a:pPr>
            <a:r>
              <a:rPr lang="hu-HU" altLang="hu-HU" sz="1500" b="1" dirty="0">
                <a:cs typeface="Arial" charset="0"/>
              </a:rPr>
              <a:t>Kizáró okok:</a:t>
            </a:r>
          </a:p>
          <a:p>
            <a:pPr marL="609600" indent="-609600" algn="just">
              <a:lnSpc>
                <a:spcPct val="70000"/>
              </a:lnSpc>
              <a:buNone/>
            </a:pPr>
            <a:endParaRPr lang="hu-HU" altLang="hu-HU" sz="1500" b="1" dirty="0">
              <a:cs typeface="Arial" charset="0"/>
            </a:endParaRPr>
          </a:p>
          <a:p>
            <a:pPr marL="609600" indent="-609600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cselekvőképtelen, korlátozottan cselekvőképes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aki bűncselekmény elkövetése miatt végrehajtható szabadságvesztésre </a:t>
            </a:r>
            <a:r>
              <a:rPr lang="hu-HU" altLang="hu-HU" sz="1500" dirty="0" smtClean="0">
                <a:cs typeface="Arial" charset="0"/>
              </a:rPr>
              <a:t/>
            </a:r>
            <a:br>
              <a:rPr lang="hu-HU" altLang="hu-HU" sz="1500" dirty="0" smtClean="0">
                <a:cs typeface="Arial" charset="0"/>
              </a:rPr>
            </a:br>
            <a:r>
              <a:rPr lang="hu-HU" altLang="hu-HU" sz="1500" dirty="0" smtClean="0">
                <a:cs typeface="Arial" charset="0"/>
              </a:rPr>
              <a:t>ítéltek</a:t>
            </a:r>
            <a:endParaRPr lang="hu-HU" altLang="hu-HU" sz="1500" dirty="0">
              <a:cs typeface="Arial" charset="0"/>
            </a:endParaRPr>
          </a:p>
          <a:p>
            <a:pPr marL="609600" indent="-609600" algn="just">
              <a:lnSpc>
                <a:spcPct val="70000"/>
              </a:lnSpc>
              <a:buFont typeface="Wingdings" pitchFamily="2" charset="2"/>
              <a:buChar char="§"/>
            </a:pPr>
            <a:r>
              <a:rPr lang="hu-HU" altLang="hu-HU" sz="1500" dirty="0">
                <a:cs typeface="Arial" charset="0"/>
              </a:rPr>
              <a:t>aki egyéni cég tagja vagy gazdasági társaság korlátlanul felelős tagja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hu-HU" altLang="hu-HU" b="1" dirty="0"/>
              <a:t>Egyéni vállalkozás </a:t>
            </a:r>
            <a:r>
              <a:rPr lang="hu-HU" altLang="hu-HU" b="1" dirty="0" smtClean="0"/>
              <a:t>alapítása:</a:t>
            </a:r>
            <a:endParaRPr lang="hu-HU" altLang="hu-HU" b="1" dirty="0"/>
          </a:p>
          <a:p>
            <a:pPr algn="just"/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2012. január 1. napjától az egyéni vállalkozással kapcsolatos minden ügyet csak elektronikusan lehet intézni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bejelentés: az egyéni vállalkozás megkezdését az illetékes hatóságnak be kell jelenteni</a:t>
            </a:r>
          </a:p>
          <a:p>
            <a:pPr algn="just">
              <a:buNone/>
            </a:pPr>
            <a:endParaRPr lang="hu-HU" altLang="hu-HU" sz="800" dirty="0"/>
          </a:p>
          <a:p>
            <a:pPr algn="just">
              <a:buFontTx/>
              <a:buAutoNum type="arabicPeriod"/>
            </a:pPr>
            <a:r>
              <a:rPr lang="hu-HU" altLang="hu-HU" b="1" dirty="0"/>
              <a:t>Személyesen, </a:t>
            </a:r>
            <a:r>
              <a:rPr lang="hu-HU" altLang="hu-HU" b="1" dirty="0" smtClean="0"/>
              <a:t>kormányablak segítséggel</a:t>
            </a:r>
            <a:endParaRPr lang="hu-HU" altLang="hu-HU" b="1" dirty="0"/>
          </a:p>
          <a:p>
            <a:pPr algn="just">
              <a:buFontTx/>
              <a:buAutoNum type="arabicPeriod"/>
            </a:pPr>
            <a:r>
              <a:rPr lang="hu-HU" altLang="hu-HU" b="1" dirty="0"/>
              <a:t>Elektronikus úton, önállóan: ügyfélkapun keresztül</a:t>
            </a:r>
          </a:p>
          <a:p>
            <a:pPr algn="just"/>
            <a:endParaRPr lang="hu-HU" altLang="hu-HU" sz="800" b="1" dirty="0"/>
          </a:p>
          <a:p>
            <a:pPr algn="just"/>
            <a:r>
              <a:rPr lang="hu-HU" altLang="hu-HU" b="1" dirty="0"/>
              <a:t>1. Személyesen, hatóság útján </a:t>
            </a:r>
            <a:r>
              <a:rPr lang="hu-HU" altLang="hu-HU" b="1" dirty="0" smtClean="0"/>
              <a:t>(kormányablak segítséggel</a:t>
            </a:r>
            <a:r>
              <a:rPr lang="hu-HU" altLang="hu-HU" b="1" dirty="0"/>
              <a:t>):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 smtClean="0"/>
              <a:t>Az okmányirodában </a:t>
            </a:r>
            <a:r>
              <a:rPr lang="hu-HU" altLang="hu-HU" dirty="0"/>
              <a:t>személyesen bejelentőknek az iroda munkatársai ingyenesen segítséget nyújtanak és ügyfélkaput hoznak létre – a későbbi ügyintézés elengedhetetlen feltétele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az elektronikus rendszer használatáról tájékoztatók készültek – elérhetők a Közigazgatási és Elektronikus Közszolgáltatások Központi Hivatalának (KEK KH) honlapján</a:t>
            </a:r>
          </a:p>
          <a:p>
            <a:pPr algn="just">
              <a:buNone/>
            </a:pPr>
            <a:endParaRPr lang="hu-HU" altLang="hu-HU" sz="800" dirty="0"/>
          </a:p>
          <a:p>
            <a:pPr algn="just"/>
            <a:r>
              <a:rPr lang="hu-HU" altLang="hu-HU" b="1" dirty="0"/>
              <a:t>2. Elektronikus úton, ügyfélkapun keresztül:</a:t>
            </a:r>
          </a:p>
          <a:p>
            <a:pPr algn="just"/>
            <a:endParaRPr lang="hu-HU" altLang="hu-HU" sz="800" b="1" dirty="0"/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elektronikus nyomtatvány kitöltése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 smtClean="0"/>
              <a:t>az </a:t>
            </a:r>
            <a:r>
              <a:rPr lang="hu-HU" altLang="hu-HU" dirty="0"/>
              <a:t>eljárás díj- és illetékmentes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 smtClean="0"/>
              <a:t>nincs </a:t>
            </a:r>
            <a:r>
              <a:rPr lang="hu-HU" altLang="hu-HU" dirty="0"/>
              <a:t>szükség igazolások és különböző dokumentumok (pl.: képesítést igazoló</a:t>
            </a:r>
          </a:p>
          <a:p>
            <a:pPr>
              <a:buNone/>
            </a:pPr>
            <a:r>
              <a:rPr lang="hu-HU" altLang="hu-HU" dirty="0"/>
              <a:t>        </a:t>
            </a:r>
            <a:r>
              <a:rPr lang="hu-HU" altLang="hu-HU" dirty="0" smtClean="0"/>
              <a:t>bizonyítvány</a:t>
            </a:r>
            <a:r>
              <a:rPr lang="hu-HU" altLang="hu-HU" dirty="0"/>
              <a:t>) bemutatására – a jogosultság feltételeit utólag </a:t>
            </a:r>
            <a:r>
              <a:rPr lang="hu-HU" altLang="hu-HU" dirty="0" smtClean="0"/>
              <a:t>ellenőrzik</a:t>
            </a:r>
            <a:endParaRPr lang="hu-HU" altLang="hu-HU" dirty="0"/>
          </a:p>
          <a:p>
            <a:pPr>
              <a:buNone/>
            </a:pPr>
            <a:r>
              <a:rPr lang="hu-HU" altLang="hu-HU" dirty="0"/>
              <a:t>        </a:t>
            </a:r>
            <a:r>
              <a:rPr lang="hu-HU" altLang="hu-HU" dirty="0" smtClean="0"/>
              <a:t>(</a:t>
            </a:r>
            <a:r>
              <a:rPr lang="hu-HU" altLang="hu-HU" dirty="0"/>
              <a:t>gyakorlat: </a:t>
            </a:r>
            <a:r>
              <a:rPr lang="hu-HU" altLang="hu-HU" dirty="0" smtClean="0"/>
              <a:t>bárki lehet </a:t>
            </a:r>
            <a:r>
              <a:rPr lang="hu-HU" altLang="hu-HU" dirty="0"/>
              <a:t>e. v.)</a:t>
            </a:r>
            <a:endParaRPr lang="hu-HU" altLang="hu-HU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990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47500" lnSpcReduction="20000"/>
          </a:bodyPr>
          <a:lstStyle/>
          <a:p>
            <a:r>
              <a:rPr lang="hu-HU" altLang="hu-HU" b="1" dirty="0"/>
              <a:t>Bejelentés </a:t>
            </a:r>
            <a:r>
              <a:rPr lang="hu-HU" altLang="hu-HU" b="1" dirty="0" smtClean="0"/>
              <a:t>tartalma:</a:t>
            </a:r>
            <a:endParaRPr lang="hu-HU" altLang="hu-HU" b="1" dirty="0"/>
          </a:p>
          <a:p>
            <a:endParaRPr lang="hu-HU" altLang="hu-HU" sz="800" b="1" dirty="0"/>
          </a:p>
          <a:p>
            <a:pPr>
              <a:buFontTx/>
              <a:buChar char="•"/>
            </a:pPr>
            <a:r>
              <a:rPr lang="hu-HU" altLang="hu-HU" dirty="0"/>
              <a:t>           az e. v. személyi adatait</a:t>
            </a:r>
          </a:p>
          <a:p>
            <a:pPr>
              <a:buFontTx/>
              <a:buChar char="•"/>
            </a:pPr>
            <a:r>
              <a:rPr lang="hu-HU" altLang="hu-HU" dirty="0"/>
              <a:t>           nyilatkozat arról, hogy nem állnak fenn a kizáró okok</a:t>
            </a:r>
          </a:p>
          <a:p>
            <a:pPr>
              <a:buFontTx/>
              <a:buChar char="•"/>
            </a:pPr>
            <a:r>
              <a:rPr lang="hu-HU" altLang="hu-HU" dirty="0"/>
              <a:t>           főtevékenységet és a folytatni </a:t>
            </a:r>
            <a:r>
              <a:rPr lang="hu-HU" altLang="hu-HU" dirty="0" smtClean="0"/>
              <a:t>kívánt </a:t>
            </a:r>
            <a:r>
              <a:rPr lang="hu-HU" altLang="hu-HU" dirty="0"/>
              <a:t>egyéb tevékenységet (NACE szerint megjelölve)</a:t>
            </a:r>
          </a:p>
          <a:p>
            <a:pPr>
              <a:buFontTx/>
              <a:buChar char="•"/>
            </a:pPr>
            <a:r>
              <a:rPr lang="hu-HU" altLang="hu-HU" dirty="0"/>
              <a:t>           székhely, telephely, fióktelep címét</a:t>
            </a:r>
          </a:p>
          <a:p>
            <a:pPr>
              <a:buNone/>
            </a:pPr>
            <a:endParaRPr lang="hu-HU" altLang="hu-HU" sz="800" dirty="0"/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         ha az e. v. az adatlapot nem megfelelően tölti ki: erről automatikus visszajelzést kap</a:t>
            </a:r>
          </a:p>
          <a:p>
            <a:pPr>
              <a:buFont typeface="Wingdings" pitchFamily="2" charset="2"/>
              <a:buChar char="§"/>
            </a:pPr>
            <a:r>
              <a:rPr lang="hu-HU" altLang="hu-HU" dirty="0"/>
              <a:t>           ha az e. v. az adatlapot megfelelően töltötte ki: </a:t>
            </a:r>
            <a:r>
              <a:rPr lang="hu-HU" altLang="hu-HU" b="1" dirty="0" smtClean="0"/>
              <a:t>igazolás </a:t>
            </a:r>
            <a:r>
              <a:rPr lang="hu-HU" altLang="hu-HU" b="1" dirty="0"/>
              <a:t>küldése a nyilvántartásba vételről</a:t>
            </a:r>
          </a:p>
          <a:p>
            <a:endParaRPr lang="hu-HU" altLang="hu-HU" b="1" dirty="0"/>
          </a:p>
          <a:p>
            <a:r>
              <a:rPr lang="hu-HU" altLang="hu-HU" b="1" dirty="0"/>
              <a:t>Tartalmazza:</a:t>
            </a:r>
          </a:p>
          <a:p>
            <a:endParaRPr lang="hu-HU" altLang="hu-HU" sz="800" b="1" dirty="0"/>
          </a:p>
          <a:p>
            <a:pPr>
              <a:buFontTx/>
              <a:buChar char="•"/>
            </a:pPr>
            <a:r>
              <a:rPr lang="hu-HU" altLang="hu-HU" dirty="0"/>
              <a:t>           eljáró hatóság megnevezése</a:t>
            </a:r>
          </a:p>
          <a:p>
            <a:pPr>
              <a:buFontTx/>
              <a:buChar char="•"/>
            </a:pPr>
            <a:r>
              <a:rPr lang="hu-HU" altLang="hu-HU" dirty="0"/>
              <a:t>           ügy száma</a:t>
            </a:r>
          </a:p>
          <a:p>
            <a:pPr>
              <a:buFontTx/>
              <a:buChar char="•"/>
            </a:pPr>
            <a:r>
              <a:rPr lang="hu-HU" altLang="hu-HU" dirty="0"/>
              <a:t>           bejelentés napja</a:t>
            </a:r>
          </a:p>
          <a:p>
            <a:pPr>
              <a:buFontTx/>
              <a:buChar char="•"/>
            </a:pPr>
            <a:r>
              <a:rPr lang="hu-HU" altLang="hu-HU" dirty="0"/>
              <a:t>az e. v. személyi azonosító adatai, székhelyét, telephelyét, főtevékenységét, egyéb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tevékenységeinek megjelölését</a:t>
            </a:r>
            <a:r>
              <a:rPr lang="hu-HU" altLang="hu-HU" dirty="0"/>
              <a:t>, adószámát, statisztikai számjelét</a:t>
            </a:r>
          </a:p>
          <a:p>
            <a:pPr algn="just">
              <a:buFontTx/>
              <a:buChar char="•"/>
            </a:pPr>
            <a:r>
              <a:rPr lang="hu-HU" altLang="hu-HU" b="1" dirty="0"/>
              <a:t>nyilvántartási számát</a:t>
            </a:r>
            <a:r>
              <a:rPr lang="hu-HU" altLang="hu-HU" dirty="0"/>
              <a:t>: az e. v. neve mellett ezt a későbbiekben mindig fel kell 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r>
              <a:rPr lang="hu-HU" altLang="hu-HU" dirty="0" smtClean="0"/>
              <a:t>tüntetni</a:t>
            </a:r>
            <a:endParaRPr lang="hu-HU" altLang="hu-HU" dirty="0"/>
          </a:p>
          <a:p>
            <a:pPr algn="just"/>
            <a:endParaRPr lang="hu-HU" altLang="hu-HU" sz="800" dirty="0"/>
          </a:p>
          <a:p>
            <a:pPr>
              <a:buFont typeface="Wingdings" pitchFamily="2" charset="2"/>
              <a:buChar char="§"/>
            </a:pPr>
            <a:r>
              <a:rPr lang="hu-HU" altLang="hu-HU" b="1" dirty="0"/>
              <a:t>az </a:t>
            </a:r>
            <a:r>
              <a:rPr lang="hu-HU" altLang="hu-HU" b="1" dirty="0" err="1"/>
              <a:t>e.v</a:t>
            </a:r>
            <a:r>
              <a:rPr lang="hu-HU" altLang="hu-HU" b="1" dirty="0"/>
              <a:t>. gazdasági tevékenységet csak a nyilvántartásba vételről szóló </a:t>
            </a:r>
            <a:r>
              <a:rPr lang="hu-HU" altLang="hu-HU" b="1" dirty="0" smtClean="0"/>
              <a:t/>
            </a:r>
            <a:br>
              <a:rPr lang="hu-HU" altLang="hu-HU" b="1" dirty="0" smtClean="0"/>
            </a:br>
            <a:r>
              <a:rPr lang="hu-HU" altLang="hu-HU" b="1" dirty="0" smtClean="0"/>
              <a:t>igazolás </a:t>
            </a:r>
            <a:r>
              <a:rPr lang="hu-HU" altLang="hu-HU" b="1" dirty="0"/>
              <a:t>birtokában végezhet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dirty="0"/>
              <a:t>határidő: nincs a törvényben meghatározva – gyakorlat: kb. 1 hét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 descr="H:\EFOPhoz\Vállalatgazdaságtan\Egyéni vállalkozás\EV 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5460426" cy="393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781" y="4273550"/>
            <a:ext cx="3736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1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1192</Words>
  <Application>Microsoft Office PowerPoint</Application>
  <PresentationFormat>Diavetítés a képernyőre (4:3 oldalarány)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SZIE Szarvasi Campusának kutatási és képzési profiljának specializálása intelligens szakosodással: mezőgazdasági vízgazdálkodás, hidrokultúrás növénytermesztés, alternatív szántóföldi növénytermesztés, ehhez kapcsolódó precíziós gépkezelés fejlesztése EFOP-3.6.1-16-2016-00016  </vt:lpstr>
      <vt:lpstr>2. dia</vt:lpstr>
      <vt:lpstr>3. dia</vt:lpstr>
      <vt:lpstr>4. dia</vt:lpstr>
      <vt:lpstr>5. dia</vt:lpstr>
      <vt:lpstr>Az egyéni vállalkozókra vonatkozó alapismeretek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Mielőtt ténylegesen megkezdjük tevékenységünket, alaposan mérlegelni kell a következőket:</vt:lpstr>
      <vt:lpstr>Ajánlott és felhasznált irodalom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Terbe Tibor</dc:creator>
  <cp:lastModifiedBy>Csengeri Erzsébet</cp:lastModifiedBy>
  <cp:revision>38</cp:revision>
  <dcterms:created xsi:type="dcterms:W3CDTF">2017-03-06T11:15:20Z</dcterms:created>
  <dcterms:modified xsi:type="dcterms:W3CDTF">2018-04-23T11:56:47Z</dcterms:modified>
</cp:coreProperties>
</file>