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1" r:id="rId4"/>
    <p:sldId id="282" r:id="rId5"/>
    <p:sldId id="283" r:id="rId6"/>
    <p:sldId id="278" r:id="rId7"/>
    <p:sldId id="279" r:id="rId8"/>
    <p:sldId id="280" r:id="rId9"/>
    <p:sldId id="275" r:id="rId10"/>
    <p:sldId id="276" r:id="rId11"/>
    <p:sldId id="277" r:id="rId12"/>
    <p:sldId id="272" r:id="rId13"/>
    <p:sldId id="273" r:id="rId14"/>
    <p:sldId id="274" r:id="rId15"/>
    <p:sldId id="269" r:id="rId16"/>
    <p:sldId id="266" r:id="rId17"/>
    <p:sldId id="270" r:id="rId18"/>
    <p:sldId id="284" r:id="rId19"/>
    <p:sldId id="271" r:id="rId20"/>
    <p:sldId id="267" r:id="rId21"/>
    <p:sldId id="285" r:id="rId22"/>
    <p:sldId id="262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4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70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14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76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357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078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183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056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338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693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849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868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3943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allalkozas-okosan.hu/vallalkozasinditasi_alapismerete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hu-HU" sz="2000" i="1" dirty="0"/>
              <a:t>SZIE Szarvasi Campusának kutatási és képzési profiljának specializálása intelligens szakosodással: mezőgazdasági vízgazdálkodás, </a:t>
            </a:r>
            <a:r>
              <a:rPr lang="hu-HU" sz="2000" i="1" dirty="0" err="1"/>
              <a:t>hidrokultúrás</a:t>
            </a:r>
            <a:r>
              <a:rPr lang="hu-HU" sz="2000" i="1" dirty="0"/>
              <a:t> növénytermesztés, alternatív szántóföldi növénytermesztés, ehhez kapcsolódó precíziós gépkezelés fejlesztése</a:t>
            </a:r>
            <a:r>
              <a:rPr lang="hu-HU" sz="2000"/>
              <a:t/>
            </a:r>
            <a:br>
              <a:rPr lang="hu-HU" sz="2000"/>
            </a:br>
            <a:r>
              <a:rPr lang="hu-HU" sz="3100" b="1" smtClean="0"/>
              <a:t>EFOP-3.6.1-16-2016-00016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endParaRPr lang="hu-HU" sz="1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672408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tx1"/>
                </a:solidFill>
              </a:rPr>
              <a:t>A GAZDASÁGI TÁRSASÁGOK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Különös tekintettel a </a:t>
            </a:r>
            <a:r>
              <a:rPr lang="hu-HU" b="1" dirty="0" err="1" smtClean="0">
                <a:solidFill>
                  <a:schemeClr val="tx1"/>
                </a:solidFill>
              </a:rPr>
              <a:t>KFT-re</a:t>
            </a:r>
            <a:endParaRPr lang="hu-HU" b="1" dirty="0" smtClean="0">
              <a:solidFill>
                <a:schemeClr val="tx1"/>
              </a:solidFill>
            </a:endParaRPr>
          </a:p>
          <a:p>
            <a:endParaRPr lang="hu-HU" sz="1800" b="1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Összeállította:</a:t>
            </a:r>
          </a:p>
          <a:p>
            <a:r>
              <a:rPr lang="hu-HU" sz="1800" b="1" dirty="0" smtClean="0">
                <a:solidFill>
                  <a:schemeClr val="tx1"/>
                </a:solidFill>
              </a:rPr>
              <a:t>Dr. Bodnár Károly</a:t>
            </a:r>
          </a:p>
          <a:p>
            <a:r>
              <a:rPr lang="hu-HU" sz="1800" b="1" dirty="0" smtClean="0">
                <a:solidFill>
                  <a:schemeClr val="tx1"/>
                </a:solidFill>
              </a:rPr>
              <a:t>főiskolai tanár</a:t>
            </a:r>
            <a:endParaRPr lang="hu-HU" sz="1800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5996226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000" b="1" dirty="0" smtClean="0"/>
          </a:p>
          <a:p>
            <a:endParaRPr lang="hu-HU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45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altLang="hu-HU" sz="1600" b="1" u="sng" dirty="0" smtClean="0"/>
              <a:t>Részei:</a:t>
            </a:r>
            <a:endParaRPr lang="hu-HU" altLang="hu-HU" sz="1600" b="1" u="sng" dirty="0"/>
          </a:p>
          <a:p>
            <a:endParaRPr lang="hu-HU" altLang="hu-HU" sz="600" u="sng" dirty="0"/>
          </a:p>
          <a:p>
            <a:pPr lvl="1">
              <a:buFont typeface="Wingdings" pitchFamily="2" charset="2"/>
              <a:buChar char="§"/>
            </a:pPr>
            <a:r>
              <a:rPr lang="hu-HU" altLang="hu-HU" sz="1500" b="1" dirty="0"/>
              <a:t>    pénzbeli vagyoni hozzájárulás (készpénz)</a:t>
            </a:r>
          </a:p>
          <a:p>
            <a:pPr lvl="1">
              <a:buFont typeface="Wingdings" pitchFamily="2" charset="2"/>
              <a:buChar char="§"/>
            </a:pPr>
            <a:r>
              <a:rPr lang="hu-HU" altLang="hu-HU" sz="1500" b="1" dirty="0"/>
              <a:t>    nem pénzbeli vagyoni hozzájárulás</a:t>
            </a:r>
            <a:r>
              <a:rPr lang="hu-HU" altLang="hu-HU" sz="1500" dirty="0"/>
              <a:t> – apport (személygépkocsi, számítógép stb.)</a:t>
            </a:r>
          </a:p>
          <a:p>
            <a:endParaRPr lang="hu-HU" altLang="hu-HU" sz="1500" b="1" dirty="0"/>
          </a:p>
          <a:p>
            <a:r>
              <a:rPr lang="hu-HU" altLang="hu-HU" sz="1500" b="1" dirty="0"/>
              <a:t>Funkciója:</a:t>
            </a:r>
          </a:p>
          <a:p>
            <a:endParaRPr lang="hu-HU" altLang="hu-HU" sz="1500" b="1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működési feltétel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hitelfedezet</a:t>
            </a:r>
          </a:p>
          <a:p>
            <a:endParaRPr lang="hu-HU" altLang="hu-HU" sz="1500" dirty="0"/>
          </a:p>
          <a:p>
            <a:r>
              <a:rPr lang="hu-HU" altLang="hu-HU" sz="1500" b="1" dirty="0"/>
              <a:t>Mértéke:</a:t>
            </a:r>
          </a:p>
          <a:p>
            <a:endParaRPr lang="hu-HU" altLang="hu-HU" sz="1500" b="1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Kkt., bt.: nincs szabályozva (nincs minimum jegyzett tőke)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Kft.: </a:t>
            </a:r>
            <a:r>
              <a:rPr lang="hu-HU" altLang="hu-HU" sz="1500" dirty="0" smtClean="0"/>
              <a:t>3 millió Ft</a:t>
            </a:r>
            <a:endParaRPr lang="hu-HU" altLang="hu-HU" sz="1500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 err="1"/>
              <a:t>Zrt</a:t>
            </a:r>
            <a:r>
              <a:rPr lang="hu-HU" altLang="hu-HU" sz="1500" dirty="0"/>
              <a:t>.: 5 millió Ft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 err="1"/>
              <a:t>Nyrt</a:t>
            </a:r>
            <a:r>
              <a:rPr lang="hu-HU" altLang="hu-HU" sz="1500" dirty="0"/>
              <a:t>.: 20 millió Ft</a:t>
            </a:r>
          </a:p>
          <a:p>
            <a:endParaRPr lang="hu-HU" altLang="hu-HU" sz="1500" dirty="0"/>
          </a:p>
          <a:p>
            <a:r>
              <a:rPr lang="hu-HU" altLang="hu-HU" sz="1500" b="1" dirty="0"/>
              <a:t>Rendelkezésre bocsátás módja:</a:t>
            </a:r>
          </a:p>
          <a:p>
            <a:endParaRPr lang="hu-HU" altLang="hu-HU" sz="1500" b="1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pénzbeli vagyoni hozzájárulás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apport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47500" lnSpcReduction="20000"/>
          </a:bodyPr>
          <a:lstStyle/>
          <a:p>
            <a:r>
              <a:rPr lang="hu-HU" altLang="hu-HU" b="1" dirty="0"/>
              <a:t>Pénzbeli vagyoni hozzájárulás:</a:t>
            </a:r>
          </a:p>
          <a:p>
            <a:endParaRPr lang="hu-HU" altLang="hu-HU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a társasági szerződésben bármilyen pénznemben meg lehet állapítani – kirovás (pl.: euro, frank)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a teljesítés helyén és idején érvényes összegre való átszámítást meg kell jelölni – a társasági szerződésbe bele kell foglalni, hogy a cég mely pénzintézetnél vezetett mely bankszámlájára kell befizetni – lerovás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rendelkezésre bocsátásának ideje (társasági formánként eltérő)</a:t>
            </a:r>
          </a:p>
          <a:p>
            <a:endParaRPr lang="hu-HU" altLang="hu-HU" dirty="0"/>
          </a:p>
          <a:p>
            <a:r>
              <a:rPr lang="hu-HU" altLang="hu-HU" b="1" dirty="0" smtClean="0"/>
              <a:t>Apport:</a:t>
            </a:r>
            <a:endParaRPr lang="hu-HU" altLang="hu-HU" b="1" dirty="0"/>
          </a:p>
          <a:p>
            <a:endParaRPr lang="hu-HU" altLang="hu-HU" b="1" dirty="0"/>
          </a:p>
          <a:p>
            <a:pPr>
              <a:buFont typeface="Wingdings" pitchFamily="2" charset="2"/>
              <a:buChar char="q"/>
            </a:pPr>
            <a:r>
              <a:rPr lang="hu-HU" altLang="hu-HU" b="1" dirty="0"/>
              <a:t>A nem pénzbeli vagyoni hozzájárulást apportnak, a rendelkezésre bocsátást pedig apportálásnak nevezzük.</a:t>
            </a:r>
          </a:p>
          <a:p>
            <a:pPr>
              <a:buNone/>
            </a:pPr>
            <a:endParaRPr lang="hu-HU" altLang="hu-HU" b="1" dirty="0"/>
          </a:p>
          <a:p>
            <a:r>
              <a:rPr lang="hu-HU" altLang="hu-HU" dirty="0"/>
              <a:t>Feltétel:</a:t>
            </a:r>
          </a:p>
          <a:p>
            <a:endParaRPr lang="hu-HU" altLang="hu-HU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vagyoni érték (pénzben meghatározható)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forgalomképesség (átruházható)</a:t>
            </a:r>
          </a:p>
          <a:p>
            <a:pPr>
              <a:buFont typeface="Wingdings" pitchFamily="2" charset="2"/>
              <a:buChar char="§"/>
            </a:pPr>
            <a:endParaRPr lang="hu-HU" altLang="hu-HU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apportálási tilalmak: nem lehet olyan vagyontárgyat bevinni a gazdasági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társaságba</a:t>
            </a:r>
            <a:r>
              <a:rPr lang="hu-HU" altLang="hu-HU" dirty="0"/>
              <a:t>, amely forgalomképtelen, értéktelen stb.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rendelkezésre bocsátásának ideje (társasági formánként eltérő)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800" b="1" dirty="0" smtClean="0">
                <a:latin typeface="Arial" pitchFamily="34" charset="0"/>
                <a:cs typeface="Arial" pitchFamily="34" charset="0"/>
              </a:rPr>
              <a:t>4. Gazdasági </a:t>
            </a:r>
            <a:r>
              <a:rPr lang="hu-HU" altLang="hu-HU" sz="3800" b="1" dirty="0">
                <a:latin typeface="Arial" pitchFamily="34" charset="0"/>
                <a:cs typeface="Arial" pitchFamily="34" charset="0"/>
              </a:rPr>
              <a:t>társaság képviselete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b="1" dirty="0">
                <a:cs typeface="Arial" pitchFamily="34" charset="0"/>
              </a:rPr>
              <a:t>Képviselet: helyettesítést jelent a jognyilatkozatok tételében és elfogadásában.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hu-HU" altLang="hu-HU" sz="3600" dirty="0">
                <a:cs typeface="Arial" pitchFamily="34" charset="0"/>
              </a:rPr>
              <a:t>	</a:t>
            </a:r>
            <a:r>
              <a:rPr lang="hu-HU" altLang="hu-HU" dirty="0">
                <a:cs typeface="Arial" pitchFamily="34" charset="0"/>
              </a:rPr>
              <a:t>Fajtái: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b="1" dirty="0">
                <a:cs typeface="Arial" pitchFamily="34" charset="0"/>
              </a:rPr>
              <a:t>Törvényes:</a:t>
            </a:r>
            <a:r>
              <a:rPr lang="hu-HU" altLang="hu-HU" dirty="0">
                <a:cs typeface="Arial" pitchFamily="34" charset="0"/>
              </a:rPr>
              <a:t> jogszabályban meghatározott</a:t>
            </a: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b="1" dirty="0">
                <a:cs typeface="Arial" pitchFamily="34" charset="0"/>
              </a:rPr>
              <a:t>Jogügyleti:</a:t>
            </a:r>
            <a:r>
              <a:rPr lang="hu-HU" altLang="hu-HU" dirty="0">
                <a:cs typeface="Arial" pitchFamily="34" charset="0"/>
              </a:rPr>
              <a:t> valamely jogügyleten alapul pl.: megbízás, meghatalmazás</a:t>
            </a: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altLang="hu-HU" b="1" dirty="0">
                <a:cs typeface="Arial" pitchFamily="34" charset="0"/>
              </a:rPr>
              <a:t>Szervezeti:</a:t>
            </a:r>
            <a:r>
              <a:rPr lang="hu-HU" altLang="hu-HU" dirty="0">
                <a:cs typeface="Arial" pitchFamily="34" charset="0"/>
              </a:rPr>
              <a:t> a társaság alapító okiratában foglaltakon alapul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gazdasági társaságot a vezető tisztségviselők képviselik harmadik személyekkel szemben</a:t>
            </a: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vegyes alakzat: törvényes és szervezeti képviselet egyben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u-HU" altLang="hu-HU" b="1" dirty="0">
                <a:cs typeface="Arial" pitchFamily="34" charset="0"/>
              </a:rPr>
              <a:t>Cégjegyzés: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u-HU" altLang="hu-HU" sz="800" b="1" dirty="0"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u-HU" altLang="hu-HU" sz="3600" b="1" dirty="0">
                <a:cs typeface="Arial" pitchFamily="34" charset="0"/>
              </a:rPr>
              <a:t>	</a:t>
            </a:r>
            <a:r>
              <a:rPr lang="hu-HU" altLang="hu-HU" b="1" dirty="0">
                <a:cs typeface="Arial" pitchFamily="34" charset="0"/>
              </a:rPr>
              <a:t>A cégjegyzés a cég írásbeli képviseletét jelenti – jognyilatkozatok aláírása </a:t>
            </a:r>
            <a:r>
              <a:rPr lang="hu-HU" altLang="hu-HU" b="1" dirty="0" smtClean="0">
                <a:cs typeface="Arial" pitchFamily="34" charset="0"/>
              </a:rPr>
              <a:t>a cég </a:t>
            </a:r>
            <a:r>
              <a:rPr lang="hu-HU" altLang="hu-HU" b="1" dirty="0">
                <a:cs typeface="Arial" pitchFamily="34" charset="0"/>
              </a:rPr>
              <a:t>nevében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hu-HU" altLang="hu-HU" sz="800" b="1" dirty="0"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önálló – nem önálló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átruházható – nem átruházható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aláírási címpéldány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latin typeface="Arial" pitchFamily="34" charset="0"/>
                <a:cs typeface="Arial" pitchFamily="34" charset="0"/>
              </a:rPr>
              <a:t>5. Cégbejegyzési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b="1" dirty="0">
                <a:cs typeface="Arial" pitchFamily="34" charset="0"/>
              </a:rPr>
              <a:t>A cégbejegyzési eljárás bírósági hatáskörbe tartozó speciális, elektronikus </a:t>
            </a:r>
            <a:r>
              <a:rPr lang="hu-HU" altLang="hu-HU" b="1" dirty="0" err="1">
                <a:cs typeface="Arial" pitchFamily="34" charset="0"/>
              </a:rPr>
              <a:t>nemperes</a:t>
            </a:r>
            <a:r>
              <a:rPr lang="hu-HU" altLang="hu-HU" b="1" dirty="0">
                <a:cs typeface="Arial" pitchFamily="34" charset="0"/>
              </a:rPr>
              <a:t> eljárás.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b="1" dirty="0">
                <a:cs typeface="Arial" pitchFamily="34" charset="0"/>
              </a:rPr>
              <a:t>az az eljárás, amely során a gazdasági társaság alapítóinak kérelmére a cégbíróság a társaságot bejegyzi, amellyel az elnyeri jogképességét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endParaRPr lang="hu-HU" altLang="hu-HU" b="1" dirty="0">
              <a:cs typeface="Arial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b="1" dirty="0">
                <a:cs typeface="Arial" pitchFamily="34" charset="0"/>
              </a:rPr>
              <a:t>Folyamata: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hu-HU" altLang="hu-HU" sz="800" b="1" dirty="0">
              <a:cs typeface="Arial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hu-HU" altLang="hu-HU" dirty="0">
                <a:cs typeface="Arial" pitchFamily="34" charset="0"/>
              </a:rPr>
              <a:t>a társaság alapítás bejelentése: a társasági szerződés megkötésétől számított 30 napon belül – hatósági engedély: kézhezvételt követő 15 nap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hu-HU" altLang="hu-HU" dirty="0">
                <a:cs typeface="Arial" pitchFamily="34" charset="0"/>
              </a:rPr>
              <a:t>a bejelentés igazolása, rögzítés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hu-HU" altLang="hu-HU" dirty="0">
                <a:cs typeface="Arial" pitchFamily="34" charset="0"/>
              </a:rPr>
              <a:t>formai vizsgálat: 3 munkanapon belül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hu-HU" altLang="hu-HU" dirty="0">
                <a:cs typeface="Arial" pitchFamily="34" charset="0"/>
              </a:rPr>
              <a:t>érdemi vizsgálat: 8 munkanapon belül – hiánypótlás (ha kell) – maximum 1 alkalommal (teljesítési határidő: maximum 45 nap)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hu-HU" altLang="hu-HU" dirty="0">
                <a:cs typeface="Arial" pitchFamily="34" charset="0"/>
              </a:rPr>
              <a:t>döntés a cégbejegyzési kérelemről: bejegyzés elutasítás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határidő: 15 munkanap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hu-HU" altLang="hu-HU" sz="800" dirty="0">
              <a:cs typeface="Arial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dirty="0">
                <a:cs typeface="Arial" pitchFamily="34" charset="0"/>
              </a:rPr>
              <a:t>Egyszerűsített cégeljárás: a </a:t>
            </a:r>
            <a:r>
              <a:rPr lang="hu-HU" altLang="hu-HU" dirty="0" err="1">
                <a:cs typeface="Arial" pitchFamily="34" charset="0"/>
              </a:rPr>
              <a:t>kkt</a:t>
            </a:r>
            <a:r>
              <a:rPr lang="hu-HU" altLang="hu-HU" dirty="0">
                <a:cs typeface="Arial" pitchFamily="34" charset="0"/>
              </a:rPr>
              <a:t>., bt., kft. és </a:t>
            </a:r>
            <a:r>
              <a:rPr lang="hu-HU" altLang="hu-HU" dirty="0" err="1">
                <a:cs typeface="Arial" pitchFamily="34" charset="0"/>
              </a:rPr>
              <a:t>zrt</a:t>
            </a:r>
            <a:r>
              <a:rPr lang="hu-HU" altLang="hu-HU" dirty="0">
                <a:cs typeface="Arial" pitchFamily="34" charset="0"/>
              </a:rPr>
              <a:t>. a </a:t>
            </a:r>
            <a:r>
              <a:rPr lang="hu-HU" altLang="hu-HU" dirty="0" err="1">
                <a:cs typeface="Arial" pitchFamily="34" charset="0"/>
              </a:rPr>
              <a:t>Ctv</a:t>
            </a:r>
            <a:r>
              <a:rPr lang="hu-HU" altLang="hu-HU" dirty="0">
                <a:cs typeface="Arial" pitchFamily="34" charset="0"/>
              </a:rPr>
              <a:t>. mellékletét képező </a:t>
            </a:r>
            <a:r>
              <a:rPr lang="hu-HU" altLang="hu-HU" dirty="0" smtClean="0">
                <a:cs typeface="Arial" pitchFamily="34" charset="0"/>
              </a:rPr>
              <a:t/>
            </a:r>
            <a:br>
              <a:rPr lang="hu-HU" altLang="hu-HU" dirty="0" smtClean="0">
                <a:cs typeface="Arial" pitchFamily="34" charset="0"/>
              </a:rPr>
            </a:br>
            <a:r>
              <a:rPr lang="hu-HU" altLang="hu-HU" dirty="0" smtClean="0">
                <a:cs typeface="Arial" pitchFamily="34" charset="0"/>
              </a:rPr>
              <a:t>szerződési </a:t>
            </a:r>
            <a:r>
              <a:rPr lang="hu-HU" altLang="hu-HU" dirty="0">
                <a:cs typeface="Arial" pitchFamily="34" charset="0"/>
              </a:rPr>
              <a:t>minta kitöltésével is elkészíthető a társasági szerződés.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az általánostól eltérő, speciális szabályok vonatkoznak rá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határidő: 1 munkaóra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latin typeface="Arial" pitchFamily="34" charset="0"/>
                <a:cs typeface="Arial" pitchFamily="34" charset="0"/>
              </a:rPr>
              <a:t>6. Származtatott alapítás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53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altLang="hu-HU" b="1" dirty="0">
                <a:cs typeface="Arial" pitchFamily="34" charset="0"/>
              </a:rPr>
              <a:t>Fajtái:</a:t>
            </a:r>
          </a:p>
          <a:p>
            <a:pPr>
              <a:buNone/>
            </a:pPr>
            <a:endParaRPr lang="hu-HU" altLang="hu-HU" b="1" dirty="0">
              <a:cs typeface="Arial" pitchFamily="34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b="1" dirty="0" err="1">
                <a:cs typeface="Arial" pitchFamily="34" charset="0"/>
              </a:rPr>
              <a:t>Cégformaváltás</a:t>
            </a:r>
            <a:r>
              <a:rPr lang="hu-HU" altLang="hu-HU" b="1" dirty="0">
                <a:cs typeface="Arial" pitchFamily="34" charset="0"/>
              </a:rPr>
              <a:t>:</a:t>
            </a:r>
            <a:r>
              <a:rPr lang="hu-HU" altLang="hu-HU" dirty="0">
                <a:cs typeface="Arial" pitchFamily="34" charset="0"/>
              </a:rPr>
              <a:t> a gazdasági társaság más cégformát választ (pl.: bt. </a:t>
            </a:r>
            <a:r>
              <a:rPr lang="hu-HU" altLang="hu-HU" dirty="0" err="1">
                <a:cs typeface="Arial" pitchFamily="34" charset="0"/>
              </a:rPr>
              <a:t>kft-vé</a:t>
            </a:r>
            <a:r>
              <a:rPr lang="hu-HU" altLang="hu-HU" dirty="0">
                <a:cs typeface="Arial" pitchFamily="34" charset="0"/>
              </a:rPr>
              <a:t> alakul)</a:t>
            </a:r>
          </a:p>
          <a:p>
            <a:pPr algn="just">
              <a:buClr>
                <a:schemeClr val="tx1"/>
              </a:buClr>
              <a:buNone/>
            </a:pPr>
            <a:endParaRPr lang="hu-HU" altLang="hu-HU" dirty="0">
              <a:cs typeface="Arial" pitchFamily="34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b="1" dirty="0">
                <a:cs typeface="Arial" pitchFamily="34" charset="0"/>
              </a:rPr>
              <a:t>Egyesülés:</a:t>
            </a:r>
            <a:r>
              <a:rPr lang="hu-HU" altLang="hu-HU" dirty="0">
                <a:cs typeface="Arial" pitchFamily="34" charset="0"/>
              </a:rPr>
              <a:t> 2 vagy több gazdasági társaságból 1 jogutód gazdasági társaság jön létre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Beolvadás: egy társaság egy másik társasággal egyesül – a beolvadó társaság megszűnik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Összeolvadás: a 2 összeolvadó társaság megszűnik és 1 új társaság jön létre</a:t>
            </a:r>
          </a:p>
          <a:p>
            <a:pPr algn="just">
              <a:buClr>
                <a:schemeClr val="tx1"/>
              </a:buClr>
              <a:buNone/>
            </a:pPr>
            <a:endParaRPr lang="hu-HU" altLang="hu-HU" dirty="0"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hu-HU" altLang="hu-HU" b="1" dirty="0">
                <a:cs typeface="Arial" pitchFamily="34" charset="0"/>
              </a:rPr>
              <a:t>Szétválás:</a:t>
            </a:r>
            <a:r>
              <a:rPr lang="hu-HU" altLang="hu-HU" dirty="0">
                <a:cs typeface="Arial" pitchFamily="34" charset="0"/>
              </a:rPr>
              <a:t> 1 társaságból 2 vagy több jogutód társaság jön </a:t>
            </a:r>
            <a:r>
              <a:rPr lang="hu-HU" altLang="hu-HU" dirty="0" smtClean="0">
                <a:cs typeface="Arial" pitchFamily="34" charset="0"/>
              </a:rPr>
              <a:t/>
            </a:r>
            <a:br>
              <a:rPr lang="hu-HU" altLang="hu-HU" dirty="0" smtClean="0">
                <a:cs typeface="Arial" pitchFamily="34" charset="0"/>
              </a:rPr>
            </a:br>
            <a:r>
              <a:rPr lang="hu-HU" altLang="hu-HU" dirty="0" smtClean="0">
                <a:cs typeface="Arial" pitchFamily="34" charset="0"/>
              </a:rPr>
              <a:t>létre</a:t>
            </a:r>
            <a:endParaRPr lang="hu-HU" altLang="hu-HU" dirty="0"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Kiválás: a jogelőd társaságból a tagok egy része kilép </a:t>
            </a:r>
            <a:r>
              <a:rPr lang="hu-HU" altLang="hu-HU" dirty="0" smtClean="0">
                <a:cs typeface="Arial" pitchFamily="34" charset="0"/>
              </a:rPr>
              <a:t/>
            </a:r>
            <a:br>
              <a:rPr lang="hu-HU" altLang="hu-HU" dirty="0" smtClean="0">
                <a:cs typeface="Arial" pitchFamily="34" charset="0"/>
              </a:rPr>
            </a:br>
            <a:r>
              <a:rPr lang="hu-HU" altLang="hu-HU" dirty="0" smtClean="0">
                <a:cs typeface="Arial" pitchFamily="34" charset="0"/>
              </a:rPr>
              <a:t>és </a:t>
            </a:r>
            <a:r>
              <a:rPr lang="hu-HU" altLang="hu-HU" dirty="0">
                <a:cs typeface="Arial" pitchFamily="34" charset="0"/>
              </a:rPr>
              <a:t>új társaságot hoz létre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Különválás: 1 jogelőd társaságból 2 vagy több </a:t>
            </a:r>
            <a:r>
              <a:rPr lang="hu-HU" altLang="hu-HU" dirty="0" smtClean="0">
                <a:cs typeface="Arial" pitchFamily="34" charset="0"/>
              </a:rPr>
              <a:t/>
            </a:r>
            <a:br>
              <a:rPr lang="hu-HU" altLang="hu-HU" dirty="0" smtClean="0">
                <a:cs typeface="Arial" pitchFamily="34" charset="0"/>
              </a:rPr>
            </a:br>
            <a:r>
              <a:rPr lang="hu-HU" altLang="hu-HU" dirty="0" smtClean="0">
                <a:cs typeface="Arial" pitchFamily="34" charset="0"/>
              </a:rPr>
              <a:t>jogutód </a:t>
            </a:r>
            <a:r>
              <a:rPr lang="hu-HU" altLang="hu-HU" dirty="0">
                <a:cs typeface="Arial" pitchFamily="34" charset="0"/>
              </a:rPr>
              <a:t>társaság jön létre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b="1" dirty="0">
                <a:latin typeface="Arial" pitchFamily="34" charset="0"/>
                <a:cs typeface="Arial" pitchFamily="34" charset="0"/>
              </a:rPr>
              <a:t>7. Gazdasági társaságok megszűnése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700808"/>
            <a:ext cx="8337104" cy="45259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hu-HU" altLang="hu-HU" b="1" dirty="0">
                <a:cs typeface="Arial" pitchFamily="34" charset="0"/>
              </a:rPr>
              <a:t>Fajtái:</a:t>
            </a:r>
          </a:p>
          <a:p>
            <a:pPr>
              <a:lnSpc>
                <a:spcPct val="90000"/>
              </a:lnSpc>
              <a:buNone/>
            </a:pPr>
            <a:endParaRPr lang="hu-HU" altLang="hu-HU" b="1" dirty="0"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hu-HU" altLang="hu-HU" b="1" dirty="0">
                <a:cs typeface="Arial" pitchFamily="34" charset="0"/>
              </a:rPr>
              <a:t>1. Jogutód nélküli megszűnés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b="1" dirty="0">
                <a:cs typeface="Arial" pitchFamily="34" charset="0"/>
              </a:rPr>
              <a:t>2. Jogutóddal történő megszűnés</a:t>
            </a:r>
          </a:p>
          <a:p>
            <a:pPr>
              <a:lnSpc>
                <a:spcPct val="90000"/>
              </a:lnSpc>
              <a:buNone/>
            </a:pPr>
            <a:endParaRPr lang="hu-HU" altLang="hu-HU" b="1" dirty="0"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hu-HU" altLang="hu-HU" b="1" dirty="0">
                <a:cs typeface="Arial" pitchFamily="34" charset="0"/>
              </a:rPr>
              <a:t>1. Jogutód nélküli megszűnés: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None/>
            </a:pPr>
            <a:endParaRPr lang="hu-HU" altLang="hu-HU" sz="800" b="1" dirty="0"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társasági szerződésben meghatározott időtartam eltelt vagy más megszűnési feltétel megvalósult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társaság legfőbb szerve elhatározza a társaság jogutód nélküli megszűnését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társaság tagjainak száma 1 főre csökken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cégbíróság a </a:t>
            </a:r>
            <a:r>
              <a:rPr lang="hu-HU" altLang="hu-HU" dirty="0" err="1">
                <a:cs typeface="Arial" pitchFamily="34" charset="0"/>
              </a:rPr>
              <a:t>Ctv-ben</a:t>
            </a:r>
            <a:r>
              <a:rPr lang="hu-HU" altLang="hu-HU" dirty="0">
                <a:cs typeface="Arial" pitchFamily="34" charset="0"/>
              </a:rPr>
              <a:t> meghatározott okok miatt megszünteti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a jogszabály így rendelkezik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None/>
            </a:pPr>
            <a:endParaRPr lang="hu-HU" altLang="hu-HU" b="1" dirty="0"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Végelszámolás: ha pozitív a vagyon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Felszámolási eljárás: ha negatív a vagyon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dirty="0">
                <a:cs typeface="Arial" pitchFamily="34" charset="0"/>
              </a:rPr>
              <a:t>Megszüntetési eljárás: ha a cég nem lelhető fel stb.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None/>
            </a:pPr>
            <a:endParaRPr lang="hu-HU" altLang="hu-HU" dirty="0"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hu-HU" altLang="hu-HU" b="1" dirty="0">
                <a:cs typeface="Arial" pitchFamily="34" charset="0"/>
              </a:rPr>
              <a:t>2. Jogutód nélküli megszűnés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hu-HU" altLang="hu-HU" dirty="0">
                <a:cs typeface="Arial" pitchFamily="34" charset="0"/>
              </a:rPr>
              <a:t>származtatott alapítás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dirty="0"/>
              <a:t>Megszűnésekor a fennmaradó vagyonból a pótbefizetéseket vissza kell téríteni, a többit a törzsbetétek arányában a tagok között kell felosztani.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Kire van szükség vállalkozás indításánál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25144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Ha nem egyéni vállalkozást, hanem céget alapítunk, a társasági szerződés elkészítéséhez, és ellenjegyzéséhez ügyvédre mindenképpen. </a:t>
            </a:r>
            <a:endParaRPr lang="hu-HU" dirty="0" smtClean="0"/>
          </a:p>
          <a:p>
            <a:r>
              <a:rPr lang="hu-HU" dirty="0" smtClean="0"/>
              <a:t>Ahhoz</a:t>
            </a:r>
            <a:r>
              <a:rPr lang="hu-HU" dirty="0"/>
              <a:t>, hogy ki tudjuk választani a számunkra ideális vállalkozási formát, és adózást, mindenképp forduljunk adótanácsadóhoz, adózásban jártas személyhez. Egy jó adótanácsadó a megfelelő, célzott kérdéseket feltéve segít majd ezekben a kérdésekben a megfelelő döntést meghozni. </a:t>
            </a:r>
            <a:endParaRPr lang="hu-HU" dirty="0" smtClean="0"/>
          </a:p>
          <a:p>
            <a:r>
              <a:rPr lang="hu-HU" dirty="0" smtClean="0"/>
              <a:t>Keressünk </a:t>
            </a:r>
            <a:r>
              <a:rPr lang="hu-HU" dirty="0"/>
              <a:t>fel egy könyvelőt is a különböző bejelentkezések, nyomtatványok kitöltéséhez és benyújtásához, a későbbiekben vállalkozásunk könyveléséhez is szükségünk lesz rá. </a:t>
            </a:r>
            <a:endParaRPr lang="hu-HU" dirty="0" smtClean="0"/>
          </a:p>
          <a:p>
            <a:r>
              <a:rPr lang="hu-HU" dirty="0" smtClean="0"/>
              <a:t>Hasznos</a:t>
            </a:r>
            <a:r>
              <a:rPr lang="hu-HU" dirty="0"/>
              <a:t>, ha felkeresünk egy olyan kisvállalkozói tanácsadó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céget </a:t>
            </a:r>
            <a:r>
              <a:rPr lang="hu-HU" dirty="0"/>
              <a:t>is, ahol segítenek nekünk felmérni, hogy az, amit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elképzeltünk</a:t>
            </a:r>
            <a:r>
              <a:rPr lang="hu-HU" dirty="0"/>
              <a:t>, a gyakorlatban várhatóan életképes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lesz-e</a:t>
            </a:r>
            <a:r>
              <a:rPr lang="hu-HU" dirty="0"/>
              <a:t>. Vannak könyvelők, akik ezzel is foglalkoznak,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de </a:t>
            </a:r>
            <a:r>
              <a:rPr lang="hu-HU" dirty="0"/>
              <a:t>nem mindegyik. </a:t>
            </a:r>
          </a:p>
        </p:txBody>
      </p:sp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Kire van szükség vállalkozás indításánál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92514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Mi </a:t>
            </a:r>
            <a:r>
              <a:rPr lang="hu-HU" dirty="0"/>
              <a:t>azt javasoljuk, hogy könyvelőt, és egy tanácsadót is mindenképpen még a cégalapítás, a tényleges vállalkozási tevékenység megkezdése előtt keressen fel. Tapasztalatból mondjuk, sokkal nehezebb egy már működő vállalkozás esetén a meglévő hibákat korrigálni, ehelyett jobb, eredményesebb átgondoltan</a:t>
            </a:r>
            <a:r>
              <a:rPr lang="hu-HU" dirty="0" smtClean="0"/>
              <a:t>, egyből </a:t>
            </a:r>
            <a:r>
              <a:rPr lang="hu-HU" dirty="0"/>
              <a:t>a megfelelő módon vállalkozni. </a:t>
            </a:r>
          </a:p>
          <a:p>
            <a:r>
              <a:rPr lang="hu-HU" dirty="0"/>
              <a:t>Megfontolandó, hogy egy </a:t>
            </a:r>
            <a:r>
              <a:rPr lang="hu-HU" dirty="0">
                <a:hlinkClick r:id="rId2"/>
              </a:rPr>
              <a:t>vállalkozás indítási tréning</a:t>
            </a:r>
            <a:r>
              <a:rPr lang="hu-HU" dirty="0"/>
              <a:t> </a:t>
            </a:r>
            <a:r>
              <a:rPr lang="hu-HU" dirty="0" smtClean="0"/>
              <a:t>keretében </a:t>
            </a:r>
            <a:br>
              <a:rPr lang="hu-HU" dirty="0" smtClean="0"/>
            </a:br>
            <a:r>
              <a:rPr lang="hu-HU" dirty="0" smtClean="0"/>
              <a:t>szerezzük </a:t>
            </a:r>
            <a:r>
              <a:rPr lang="hu-HU" dirty="0"/>
              <a:t>be a szükséges tudást a jó induláshoz, utána sokkal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könnyebb </a:t>
            </a:r>
            <a:r>
              <a:rPr lang="hu-HU" dirty="0"/>
              <a:t>lesz könyvelőt, adótanácsadót, </a:t>
            </a:r>
            <a:r>
              <a:rPr lang="hu-HU" dirty="0" smtClean="0"/>
              <a:t>ügyvédet, </a:t>
            </a:r>
            <a:r>
              <a:rPr lang="hu-HU" dirty="0"/>
              <a:t>stb.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választani</a:t>
            </a:r>
            <a:r>
              <a:rPr lang="hu-HU" dirty="0"/>
              <a:t>, mert a kérdéseket már ez a képzés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alapján célzottan </a:t>
            </a:r>
            <a:r>
              <a:rPr lang="hu-HU" dirty="0"/>
              <a:t>lehet feltenni, így sokkal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eredményesebb válaszokat </a:t>
            </a:r>
            <a:r>
              <a:rPr lang="hu-HU" dirty="0"/>
              <a:t>lehet kapni.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85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Korlátolt felelősségű társaság: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Kft alapítható egy, vagy több taggal. 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minimálisan szükséges alaptőke 3.000.000 forint. 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Kft nagy előnye a betéti társasággal szemben, hogy a vállalkozás tulajdonosainak anyagi felelőssége csak a cégben lévő tulajdonrészük erejéig terjed, azaz nem teljes körű. </a:t>
            </a:r>
            <a:endParaRPr lang="hu-HU" dirty="0" smtClean="0"/>
          </a:p>
          <a:p>
            <a:r>
              <a:rPr lang="hu-HU" dirty="0" smtClean="0"/>
              <a:t>Kft </a:t>
            </a:r>
            <a:r>
              <a:rPr lang="hu-HU" dirty="0"/>
              <a:t>alapítás esetén az illeték 50.000 </a:t>
            </a:r>
            <a:r>
              <a:rPr lang="hu-HU" dirty="0" smtClean="0"/>
              <a:t>forint</a:t>
            </a:r>
            <a:br>
              <a:rPr lang="hu-HU" dirty="0" smtClean="0"/>
            </a:br>
            <a:r>
              <a:rPr lang="hu-HU" dirty="0" smtClean="0"/>
              <a:t>és </a:t>
            </a:r>
            <a:r>
              <a:rPr lang="hu-HU" dirty="0"/>
              <a:t>az ügyvédi munkadíj. </a:t>
            </a:r>
            <a:endParaRPr lang="hu-HU" dirty="0" smtClean="0"/>
          </a:p>
          <a:p>
            <a:r>
              <a:rPr lang="hu-HU" dirty="0" smtClean="0"/>
              <a:t>2017-ben </a:t>
            </a:r>
            <a:r>
              <a:rPr lang="hu-HU" dirty="0"/>
              <a:t>az illetékfizetési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kötelezettség </a:t>
            </a:r>
            <a:r>
              <a:rPr lang="hu-HU" dirty="0"/>
              <a:t>megszűnt!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b="1" dirty="0"/>
              <a:t>A gazdasági társaságokra vonatkozó </a:t>
            </a:r>
            <a:r>
              <a:rPr lang="hu-HU" altLang="hu-HU" b="1" dirty="0" smtClean="0"/>
              <a:t>alapismeretek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Jogi háttér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A gazdasági társaságok általános közös fogalma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Eredeti alapítás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hu-HU" altLang="hu-HU" sz="1600" b="1" dirty="0"/>
              <a:t>Cégnév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hu-HU" altLang="hu-HU" sz="1600" b="1" dirty="0"/>
              <a:t>Társasági szerződés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hu-HU" altLang="hu-HU" sz="1600" b="1" dirty="0"/>
              <a:t>Székhely, telephely, fióktelep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hu-HU" altLang="hu-HU" sz="1600" b="1" dirty="0"/>
              <a:t>A gazdasági társaság vagyona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A gazdasági társaság képviselete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Cégbejegyzési eljárás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 smtClean="0"/>
              <a:t>Származtatott </a:t>
            </a:r>
            <a:r>
              <a:rPr lang="hu-HU" altLang="hu-HU" b="1" dirty="0"/>
              <a:t>alapítás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u-HU" altLang="hu-HU" b="1" dirty="0"/>
              <a:t>Gazdasági társaságok megszűnése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90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tőkeemelés hatásai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magyarhirlap.hu/mh/webimage/6/1/5/7/7/wimage/graf10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7728669" cy="528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Ajánlott és felhasznált irodalom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Farkasné Fekete M. – Molnár J.: Közgazdaságtan I. </a:t>
            </a:r>
            <a:r>
              <a:rPr lang="hu-HU" dirty="0" err="1"/>
              <a:t>Mikroökonómia</a:t>
            </a:r>
            <a:r>
              <a:rPr lang="hu-HU" dirty="0"/>
              <a:t>. </a:t>
            </a:r>
            <a:r>
              <a:rPr lang="hu-HU"/>
              <a:t>DE AMTC AVK, Debrecen, 2007</a:t>
            </a:r>
            <a:r>
              <a:rPr lang="hu-HU" smtClean="0"/>
              <a:t>.</a:t>
            </a:r>
          </a:p>
          <a:p>
            <a:r>
              <a:rPr lang="hu-HU" dirty="0" smtClean="0"/>
              <a:t>Gál </a:t>
            </a:r>
            <a:r>
              <a:rPr lang="hu-HU" dirty="0"/>
              <a:t>I.: Gazdasági jog –jogi ismeretek. Előadások, SZTE MGK, Hódmezővásárhely, 2012</a:t>
            </a:r>
          </a:p>
          <a:p>
            <a:r>
              <a:rPr lang="hu-HU" dirty="0"/>
              <a:t>Magda S. (szerk.): A mezőgazdasági vállalkozások gazdálkodásának alapjai. Szaktudás Kiadó Ház, Budapest, 2003</a:t>
            </a:r>
          </a:p>
          <a:p>
            <a:r>
              <a:rPr lang="hu-HU" dirty="0"/>
              <a:t>Nábrádi A. – </a:t>
            </a:r>
            <a:r>
              <a:rPr lang="hu-HU" dirty="0" err="1"/>
              <a:t>Pupos</a:t>
            </a:r>
            <a:r>
              <a:rPr lang="hu-HU" dirty="0"/>
              <a:t> T. – Takácsné György K. (szerk.): Üzemtan I. Szaktudás Kiadó Ház, Budapest, 2008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580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899592" y="1556791"/>
            <a:ext cx="7558608" cy="2520281"/>
          </a:xfrm>
        </p:spPr>
        <p:txBody>
          <a:bodyPr>
            <a:normAutofit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sz="6000" b="1" dirty="0"/>
              <a:t/>
            </a:r>
            <a:br>
              <a:rPr lang="hu-HU" sz="6000" b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400" b="1" dirty="0"/>
              <a:t>Köszönöm a figyelmet!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5996226"/>
            <a:ext cx="55446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000" b="1" dirty="0" smtClean="0"/>
          </a:p>
          <a:p>
            <a:endParaRPr lang="hu-HU" sz="1000" dirty="0" smtClean="0"/>
          </a:p>
          <a:p>
            <a:r>
              <a:rPr lang="hu-HU" sz="1000" dirty="0" smtClean="0"/>
              <a:t>SZIE Szarvasi Campusának kutatási és képzési profiljának specializálása intelligens szakosodással: mezőgazdasági vízgazdálkodás, </a:t>
            </a:r>
            <a:r>
              <a:rPr lang="hu-HU" sz="1000" dirty="0" err="1" smtClean="0"/>
              <a:t>hidrokultúrás</a:t>
            </a:r>
            <a:r>
              <a:rPr lang="hu-HU" sz="1000" dirty="0" smtClean="0"/>
              <a:t> növénytermesztés, alternatív szántóföldi növénytermesztés, ehhez kapcsolódó precíziós gépkezelés fejlesztése</a:t>
            </a:r>
            <a:endParaRPr lang="hu-H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19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5"/>
            <a:ext cx="8686800" cy="45365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altLang="hu-HU" sz="4000" b="1" dirty="0"/>
              <a:t>Jogi háttér:</a:t>
            </a:r>
          </a:p>
          <a:p>
            <a:pPr>
              <a:buNone/>
            </a:pPr>
            <a:endParaRPr lang="hu-HU" altLang="hu-HU" sz="800" b="1" dirty="0"/>
          </a:p>
          <a:p>
            <a:r>
              <a:rPr lang="hu-HU" altLang="hu-HU" dirty="0"/>
              <a:t>a gazdasági társaságok alapításával, működésével, megszüntetésével kapcsolatos jogi szabályozást a </a:t>
            </a:r>
            <a:r>
              <a:rPr lang="hu-HU" altLang="hu-HU" b="1" dirty="0"/>
              <a:t>társasági jog</a:t>
            </a:r>
            <a:r>
              <a:rPr lang="hu-HU" altLang="hu-HU" dirty="0"/>
              <a:t> rendezi</a:t>
            </a:r>
          </a:p>
          <a:p>
            <a:r>
              <a:rPr lang="hu-HU" altLang="hu-HU" dirty="0"/>
              <a:t>nem önálló jogág, hanem a polgári jogon belül egy önálló jogterület</a:t>
            </a:r>
          </a:p>
          <a:p>
            <a:r>
              <a:rPr lang="hu-HU" altLang="hu-HU" dirty="0"/>
              <a:t>a társasági jog mögöttes jogterülete a polgári jog</a:t>
            </a:r>
          </a:p>
          <a:p>
            <a:r>
              <a:rPr lang="hu-HU" altLang="hu-HU" dirty="0"/>
              <a:t>Ptk.: általános szabályokat tartalmazza Gt.: speciális szabályokat tartalmazza</a:t>
            </a:r>
          </a:p>
          <a:p>
            <a:r>
              <a:rPr lang="hu-HU" altLang="hu-HU" dirty="0"/>
              <a:t>amit nem szabályoz a Gt. azt a Ptk. tartalmazza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b="1" dirty="0"/>
              <a:t>Jogszabályok:</a:t>
            </a:r>
            <a:endParaRPr lang="hu-HU" altLang="hu-HU" dirty="0"/>
          </a:p>
          <a:p>
            <a:pPr>
              <a:buNone/>
            </a:pPr>
            <a:endParaRPr lang="hu-HU" altLang="hu-HU" sz="800" dirty="0"/>
          </a:p>
          <a:p>
            <a:r>
              <a:rPr lang="hu-HU" altLang="hu-HU" dirty="0"/>
              <a:t>A </a:t>
            </a:r>
            <a:r>
              <a:rPr lang="hu-HU" altLang="hu-HU" b="1" dirty="0"/>
              <a:t>Polgári Törvénykönyvről szóló 1959. évi IV. törvény (Ptk.)</a:t>
            </a:r>
            <a:r>
              <a:rPr lang="hu-HU" altLang="hu-HU" dirty="0"/>
              <a:t> – a polgári jog átfogó kódexe, a további két jogszabály (Gt., </a:t>
            </a:r>
            <a:r>
              <a:rPr lang="hu-HU" altLang="hu-HU" dirty="0" err="1"/>
              <a:t>Ctv</a:t>
            </a:r>
            <a:r>
              <a:rPr lang="hu-HU" altLang="hu-HU" dirty="0"/>
              <a:t>. háttérjogszabálya)</a:t>
            </a:r>
          </a:p>
          <a:p>
            <a:r>
              <a:rPr lang="hu-HU" altLang="hu-HU" b="1" dirty="0"/>
              <a:t>A gazdasági társaságokról szóló 2006. évi IV. törvény (Gt.)</a:t>
            </a:r>
            <a:r>
              <a:rPr lang="hu-HU" altLang="hu-HU" dirty="0"/>
              <a:t> – a gazdasági társaságok alapítására, működésére és megszüntetésére vonatkozó szabályokat tartalmazza</a:t>
            </a:r>
          </a:p>
          <a:p>
            <a:r>
              <a:rPr lang="hu-HU" altLang="hu-HU" b="1" dirty="0"/>
              <a:t>A cégnyilvánosságról, a bírósági cégeljárásról és a végelszámolásról szóló 2006. évi V. törvény (</a:t>
            </a:r>
            <a:r>
              <a:rPr lang="hu-HU" altLang="hu-HU" b="1" dirty="0" err="1"/>
              <a:t>Ctv</a:t>
            </a:r>
            <a:r>
              <a:rPr lang="hu-HU" altLang="hu-HU" b="1" dirty="0"/>
              <a:t>.)</a:t>
            </a:r>
            <a:r>
              <a:rPr lang="hu-HU" altLang="hu-HU" dirty="0"/>
              <a:t> – a cégek (gazdasági társaságok) nyilvánosságára, alapítására és végelszámolással való megszüntetésére vonatkozó szabályokat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tartalmazza</a:t>
            </a:r>
            <a:endParaRPr lang="hu-HU" alt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b="1" dirty="0"/>
              <a:t>2. A gazdasági társaságok általános, közös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hu-HU" altLang="hu-HU" b="1" dirty="0"/>
              <a:t>A gazdasági társaság természetes személy, jogi személy, jogi személyiség nélküli gazdasági társaság üzletszerű közös gazdasági vagy nonprofit tevékenység folytatására, a törvényben meghatározott formában és módon létrejövő társulása.</a:t>
            </a:r>
          </a:p>
          <a:p>
            <a:endParaRPr lang="hu-HU" altLang="hu-HU" b="1" dirty="0"/>
          </a:p>
          <a:p>
            <a:r>
              <a:rPr lang="hu-HU" altLang="hu-HU" b="1" dirty="0"/>
              <a:t>A gazdasági társaság alapítói: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kik alapíthatnak gazdasági társaságot</a:t>
            </a:r>
          </a:p>
          <a:p>
            <a:pPr algn="just">
              <a:buFont typeface="Wingdings" pitchFamily="2" charset="2"/>
              <a:buAutoNum type="arabicParenR"/>
            </a:pPr>
            <a:r>
              <a:rPr lang="hu-HU" altLang="hu-HU" dirty="0"/>
              <a:t>természetes személy</a:t>
            </a:r>
          </a:p>
          <a:p>
            <a:pPr algn="just">
              <a:buFont typeface="Wingdings" pitchFamily="2" charset="2"/>
              <a:buAutoNum type="arabicParenR"/>
            </a:pPr>
            <a:r>
              <a:rPr lang="hu-HU" altLang="hu-HU" dirty="0"/>
              <a:t>jogi személy</a:t>
            </a:r>
          </a:p>
          <a:p>
            <a:pPr algn="just">
              <a:buFont typeface="Wingdings" pitchFamily="2" charset="2"/>
              <a:buAutoNum type="arabicParenR"/>
            </a:pPr>
            <a:r>
              <a:rPr lang="hu-HU" altLang="hu-HU" dirty="0"/>
              <a:t>jogi személyiséggel nem rendelkező gazdasági társaság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legalább 2 tag kell hozzá – kivétel: egyszemélyes kft., </a:t>
            </a:r>
            <a:r>
              <a:rPr lang="hu-HU" altLang="hu-HU" dirty="0" err="1"/>
              <a:t>rt</a:t>
            </a:r>
            <a:endParaRPr lang="hu-HU" altLang="hu-HU" dirty="0"/>
          </a:p>
          <a:p>
            <a:endParaRPr lang="hu-HU" altLang="hu-HU" sz="800" dirty="0"/>
          </a:p>
          <a:p>
            <a:r>
              <a:rPr lang="hu-HU" altLang="hu-HU" b="1" dirty="0"/>
              <a:t>A gazdasági társaság célja: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üzletszerű közös gazdasági tevékenység – profitorientált gazdasági társaság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non-profit jellegű tevékenység – non-profit gazdasági társaság</a:t>
            </a:r>
          </a:p>
          <a:p>
            <a:endParaRPr lang="hu-HU" altLang="hu-HU" sz="800" dirty="0"/>
          </a:p>
          <a:p>
            <a:r>
              <a:rPr lang="hu-HU" altLang="hu-HU" b="1" dirty="0"/>
              <a:t>Társulási forma:</a:t>
            </a:r>
          </a:p>
          <a:p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formakényszer: gazdasági társaság csak a törvényben meghatározott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formában </a:t>
            </a:r>
            <a:r>
              <a:rPr lang="hu-HU" altLang="hu-HU" dirty="0"/>
              <a:t>alapítható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19"/>
          </a:xfrm>
        </p:spPr>
        <p:txBody>
          <a:bodyPr>
            <a:normAutofit fontScale="40000" lnSpcReduction="20000"/>
          </a:bodyPr>
          <a:lstStyle/>
          <a:p>
            <a:r>
              <a:rPr lang="hu-HU" altLang="hu-HU" b="1" dirty="0"/>
              <a:t>Társasági formák:</a:t>
            </a:r>
          </a:p>
          <a:p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közkereseti társaság (</a:t>
            </a:r>
            <a:r>
              <a:rPr lang="hu-HU" altLang="hu-HU" dirty="0" err="1"/>
              <a:t>kkt</a:t>
            </a:r>
            <a:r>
              <a:rPr lang="hu-HU" altLang="hu-HU" dirty="0"/>
              <a:t>.)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betéti társaság (bt.)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korlátolt felelősségű társaság (kft.)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részvénytársaság (rt.)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None/>
            </a:pPr>
            <a:r>
              <a:rPr lang="hu-HU" altLang="hu-HU" b="1" dirty="0"/>
              <a:t>Csoportosításuk: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AutoNum type="arabicPeriod"/>
            </a:pPr>
            <a:r>
              <a:rPr lang="hu-HU" altLang="hu-HU" b="1" dirty="0"/>
              <a:t>Jogalanyiságuk alapján: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jogi személyiségű gazdasági társaság (kft., rt.)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nem jogi személyiségű gazdasági társaság (</a:t>
            </a:r>
            <a:r>
              <a:rPr lang="hu-HU" altLang="hu-HU" dirty="0" err="1"/>
              <a:t>kkt</a:t>
            </a:r>
            <a:r>
              <a:rPr lang="hu-HU" altLang="hu-HU" dirty="0"/>
              <a:t>., bt.)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b="1" dirty="0"/>
              <a:t>2. Tagi együttműködés alapján: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személyegyesítő gazdasági társaság: a tagok közreműködése a lényeg 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tőkeegyesítő gazdasági társaság: a vagyon összerakása a lényeg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dirty="0"/>
              <a:t>Kkt.	-	Bt.	-	Kft.	-	</a:t>
            </a:r>
            <a:r>
              <a:rPr lang="hu-HU" altLang="hu-HU" dirty="0" err="1"/>
              <a:t>Zrt</a:t>
            </a:r>
            <a:r>
              <a:rPr lang="hu-HU" altLang="hu-HU" dirty="0"/>
              <a:t>.	-	</a:t>
            </a:r>
            <a:r>
              <a:rPr lang="hu-HU" altLang="hu-HU" dirty="0" err="1"/>
              <a:t>Nyrt</a:t>
            </a:r>
            <a:r>
              <a:rPr lang="hu-HU" altLang="hu-HU" dirty="0"/>
              <a:t>.</a:t>
            </a:r>
          </a:p>
          <a:p>
            <a:pPr>
              <a:buNone/>
            </a:pPr>
            <a:r>
              <a:rPr lang="hu-HU" altLang="hu-HU" dirty="0"/>
              <a:t>Személyegyesítő				           		Tőkeegyesítő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b="1" dirty="0"/>
              <a:t>3. A gazdasági táraság által végezhető tevékenység alapján: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profitorientált gazdasági társaság: haszon termelésére törekszik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non-profit gazdasági társaság: nem a profit termelése a fő célja – pl.: közfeladat ellátása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b="1" dirty="0"/>
              <a:t>4. Taglétszám alapján: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egyszemélyes (1 jogalany létesítheti): egyszemélyes kft. és rt</a:t>
            </a:r>
            <a:r>
              <a:rPr lang="hu-HU" altLang="hu-HU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többszemélyes (legalább 2 jogalany kell az alapításhoz)</a:t>
            </a:r>
          </a:p>
          <a:p>
            <a:pPr marL="0" indent="0">
              <a:buNone/>
            </a:pPr>
            <a:endParaRPr lang="hu-HU" alt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217443"/>
          </a:xfrm>
        </p:spPr>
        <p:txBody>
          <a:bodyPr/>
          <a:lstStyle/>
          <a:p>
            <a:r>
              <a:rPr lang="hu-HU" altLang="hu-HU" sz="1500" b="1" dirty="0"/>
              <a:t>5. Alapításkori vagyon alapján:</a:t>
            </a:r>
          </a:p>
          <a:p>
            <a:endParaRPr lang="hu-HU" altLang="hu-HU" sz="6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az alapításkor a törvény nem ír elő minimum vagyont (jegyzett tőkét) a törvény (elvileg 5-5 Ft-tal alapítható): </a:t>
            </a:r>
            <a:r>
              <a:rPr lang="hu-HU" altLang="hu-HU" sz="1500" dirty="0" err="1"/>
              <a:t>kkt</a:t>
            </a:r>
            <a:r>
              <a:rPr lang="hu-HU" altLang="hu-HU" sz="1500" dirty="0"/>
              <a:t>., bt.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az alapításkor a törvény előír minimum vagyont:</a:t>
            </a:r>
          </a:p>
          <a:p>
            <a:pPr lvl="1" algn="just">
              <a:buFontTx/>
              <a:buChar char="•"/>
            </a:pPr>
            <a:r>
              <a:rPr lang="hu-HU" altLang="hu-HU" sz="1500" dirty="0"/>
              <a:t>kft.: legalább </a:t>
            </a:r>
            <a:r>
              <a:rPr lang="hu-HU" altLang="hu-HU" sz="1500" dirty="0" smtClean="0"/>
              <a:t>3 millió Ft</a:t>
            </a:r>
            <a:endParaRPr lang="hu-HU" altLang="hu-HU" sz="1500" dirty="0"/>
          </a:p>
          <a:p>
            <a:pPr lvl="1" algn="just">
              <a:buFontTx/>
              <a:buChar char="•"/>
            </a:pPr>
            <a:r>
              <a:rPr lang="hu-HU" altLang="hu-HU" sz="1500" dirty="0" err="1"/>
              <a:t>zrt</a:t>
            </a:r>
            <a:r>
              <a:rPr lang="hu-HU" altLang="hu-HU" sz="1500" dirty="0"/>
              <a:t>.: legalább 5 millió Ft</a:t>
            </a:r>
          </a:p>
          <a:p>
            <a:pPr lvl="1" algn="just">
              <a:buFontTx/>
              <a:buChar char="•"/>
            </a:pPr>
            <a:r>
              <a:rPr lang="hu-HU" altLang="hu-HU" sz="1500" dirty="0" err="1"/>
              <a:t>nyrt</a:t>
            </a:r>
            <a:r>
              <a:rPr lang="hu-HU" altLang="hu-HU" sz="1500" dirty="0"/>
              <a:t>.: legalább 20 millió Ft</a:t>
            </a:r>
          </a:p>
          <a:p>
            <a:endParaRPr lang="hu-HU" altLang="hu-HU" sz="1500" dirty="0"/>
          </a:p>
          <a:p>
            <a:r>
              <a:rPr lang="hu-HU" altLang="hu-HU" sz="1500" b="1" dirty="0"/>
              <a:t>Társulási mód:</a:t>
            </a:r>
          </a:p>
          <a:p>
            <a:endParaRPr lang="hu-HU" altLang="hu-HU" sz="6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a gazdasági társaságot létre lehet hozni:</a:t>
            </a:r>
          </a:p>
          <a:p>
            <a:pPr algn="just">
              <a:buNone/>
            </a:pPr>
            <a:endParaRPr lang="hu-HU" altLang="hu-HU" sz="600" dirty="0"/>
          </a:p>
          <a:p>
            <a:pPr lvl="1" algn="just">
              <a:buFont typeface="Wingdings" pitchFamily="2" charset="2"/>
              <a:buAutoNum type="arabicParenR"/>
            </a:pPr>
            <a:r>
              <a:rPr lang="hu-HU" altLang="hu-HU" sz="1500" b="1" dirty="0"/>
              <a:t>eredeti alapítással</a:t>
            </a:r>
            <a:r>
              <a:rPr lang="hu-HU" altLang="hu-HU" sz="1500" dirty="0"/>
              <a:t> (nincs jogelőd): a tagok elhatározzák a gazdasági társaság létrehozását</a:t>
            </a:r>
          </a:p>
          <a:p>
            <a:pPr lvl="1" algn="just">
              <a:buFont typeface="Wingdings" pitchFamily="2" charset="2"/>
              <a:buAutoNum type="arabicParenR"/>
            </a:pPr>
            <a:r>
              <a:rPr lang="hu-HU" altLang="hu-HU" sz="1500" b="1" dirty="0"/>
              <a:t>származtatott alapítással</a:t>
            </a:r>
            <a:r>
              <a:rPr lang="hu-HU" altLang="hu-HU" sz="1500" dirty="0"/>
              <a:t> (van jogelőd): egy meglévő gazdasági társaság alakul át valamivé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b="1" dirty="0"/>
              <a:t>3. Eredeti </a:t>
            </a:r>
            <a:r>
              <a:rPr lang="hu-HU" altLang="hu-HU" b="1" dirty="0" smtClean="0"/>
              <a:t>alapítás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hu-HU" altLang="hu-HU" b="1" dirty="0"/>
              <a:t>Társasági szerződés: az alapítók (a tagok) a gazdasági társaság létrehozására és működtetésére irányuló, kölcsönös és egybehangzó akaratnyilatkozata</a:t>
            </a:r>
            <a:r>
              <a:rPr lang="hu-HU" altLang="hu-HU" b="1" dirty="0" smtClean="0"/>
              <a:t>.</a:t>
            </a:r>
            <a:endParaRPr lang="hu-HU" altLang="hu-HU" b="1" dirty="0"/>
          </a:p>
          <a:p>
            <a:endParaRPr lang="hu-HU" altLang="hu-HU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b="1" dirty="0"/>
              <a:t>társasági szerződés</a:t>
            </a:r>
            <a:r>
              <a:rPr lang="hu-HU" altLang="hu-HU" dirty="0"/>
              <a:t>: </a:t>
            </a:r>
            <a:r>
              <a:rPr lang="hu-HU" altLang="hu-HU" dirty="0" err="1"/>
              <a:t>kkt</a:t>
            </a:r>
            <a:r>
              <a:rPr lang="hu-HU" altLang="hu-HU" dirty="0"/>
              <a:t>. és bt. esetében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b="1" dirty="0"/>
              <a:t>alapszabály</a:t>
            </a:r>
            <a:r>
              <a:rPr lang="hu-HU" altLang="hu-HU" dirty="0"/>
              <a:t>: rt. esetében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b="1" dirty="0"/>
              <a:t>alapító okirat</a:t>
            </a:r>
            <a:r>
              <a:rPr lang="hu-HU" altLang="hu-HU" dirty="0"/>
              <a:t>: egyszemélyes gazdasági társaságnál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kifejezi a tagok cégalapítási szándékát: megkötése után a tagok a cégbíróságtól kérik a gazdasági társaság cégnyilvántartásba történő bejegyzését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 cégbejegyzés hozza a létre a társaságot: innentől kezdve végezhet gazdasági tevékenységet</a:t>
            </a:r>
          </a:p>
          <a:p>
            <a:pPr algn="just"/>
            <a:endParaRPr lang="hu-HU" altLang="hu-HU" dirty="0"/>
          </a:p>
          <a:p>
            <a:pPr algn="just"/>
            <a:r>
              <a:rPr lang="hu-HU" altLang="hu-HU" b="1" dirty="0"/>
              <a:t>Megkötése:</a:t>
            </a:r>
          </a:p>
          <a:p>
            <a:pPr algn="just"/>
            <a:endParaRPr lang="hu-HU" altLang="hu-HU" sz="800" b="1" dirty="0"/>
          </a:p>
          <a:p>
            <a:pPr algn="just"/>
            <a:r>
              <a:rPr lang="hu-HU" altLang="hu-HU" dirty="0"/>
              <a:t>Alakszerűségi követelmények:</a:t>
            </a:r>
          </a:p>
          <a:p>
            <a:pPr algn="just"/>
            <a:endParaRPr lang="hu-HU" altLang="hu-HU" sz="800" dirty="0"/>
          </a:p>
          <a:p>
            <a:pPr algn="just">
              <a:buFont typeface="Wingdings" pitchFamily="2" charset="2"/>
              <a:buChar char="§"/>
            </a:pPr>
            <a:r>
              <a:rPr lang="hu-HU" altLang="hu-HU" b="1" dirty="0"/>
              <a:t>okirathoz kötöttség:</a:t>
            </a:r>
          </a:p>
          <a:p>
            <a:pPr algn="just">
              <a:buFontTx/>
              <a:buAutoNum type="arabicParenR"/>
            </a:pPr>
            <a:r>
              <a:rPr lang="hu-HU" altLang="hu-HU" dirty="0"/>
              <a:t>	közjegyző által készített közokirat</a:t>
            </a:r>
          </a:p>
          <a:p>
            <a:pPr algn="just">
              <a:buFontTx/>
              <a:buAutoNum type="arabicParenR"/>
            </a:pPr>
            <a:r>
              <a:rPr lang="hu-HU" altLang="hu-HU" dirty="0"/>
              <a:t>	ügyvéd által ellenjegyzett magánokirat</a:t>
            </a:r>
          </a:p>
          <a:p>
            <a:pPr algn="just">
              <a:buFontTx/>
              <a:buAutoNum type="arabicParenR"/>
            </a:pPr>
            <a:r>
              <a:rPr lang="hu-HU" altLang="hu-HU" dirty="0"/>
              <a:t>	alapító jogtanácsosa által ellenjegyzett magánokirat</a:t>
            </a:r>
          </a:p>
          <a:p>
            <a:pPr algn="just"/>
            <a:endParaRPr lang="hu-HU" altLang="hu-HU" dirty="0"/>
          </a:p>
          <a:p>
            <a:pPr algn="just">
              <a:buFont typeface="Wingdings" pitchFamily="2" charset="2"/>
              <a:buChar char="§"/>
            </a:pPr>
            <a:r>
              <a:rPr lang="hu-HU" altLang="hu-HU" b="1" dirty="0"/>
              <a:t>aláíráshoz kötöttség</a:t>
            </a:r>
          </a:p>
          <a:p>
            <a:pPr algn="just">
              <a:buNone/>
            </a:pPr>
            <a:endParaRPr lang="hu-HU" altLang="hu-HU" sz="800" b="1" dirty="0"/>
          </a:p>
          <a:p>
            <a:pPr algn="just">
              <a:buFontTx/>
              <a:buChar char="•"/>
            </a:pPr>
            <a:r>
              <a:rPr lang="hu-HU" altLang="hu-HU" dirty="0"/>
              <a:t>	a társasági szerződést valamennyi tagnak alá kell írnia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073427"/>
          </a:xfrm>
        </p:spPr>
        <p:txBody>
          <a:bodyPr>
            <a:normAutofit fontScale="47500" lnSpcReduction="20000"/>
          </a:bodyPr>
          <a:lstStyle/>
          <a:p>
            <a:r>
              <a:rPr lang="hu-HU" altLang="hu-HU" b="1" dirty="0"/>
              <a:t>Tartalmi követelmények: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cégnév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székhely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tagok neve lakóhelye, jogi személy alapítók cégneve, cégjegyzék száma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jegyzett tőke, egyes tagok vagyoni hozzájárulása, a jegyzett tőke rendelkezésre bocsátásának módja és ideje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képviselet, cégjegyzés módja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első vezető tisztségviselők, első felügyelőbizottsági tagok (ha van </a:t>
            </a:r>
            <a:r>
              <a:rPr lang="hu-HU" altLang="hu-HU" dirty="0" err="1"/>
              <a:t>fb</a:t>
            </a:r>
            <a:r>
              <a:rPr lang="hu-HU" altLang="hu-HU" dirty="0"/>
              <a:t>.), első könyvvizsgáló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működés időtartamát (ha </a:t>
            </a:r>
            <a:r>
              <a:rPr lang="hu-HU" altLang="hu-HU" dirty="0" err="1"/>
              <a:t>gt-t</a:t>
            </a:r>
            <a:r>
              <a:rPr lang="hu-HU" altLang="hu-HU" dirty="0"/>
              <a:t> határozott időtartamra alapítják)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mindazt, amit a törvény az egyes gazdasági társasági formáknál külön előír</a:t>
            </a:r>
          </a:p>
          <a:p>
            <a:endParaRPr lang="hu-HU" altLang="hu-HU" sz="800" b="1" dirty="0"/>
          </a:p>
          <a:p>
            <a:r>
              <a:rPr lang="hu-HU" altLang="hu-HU" b="1" dirty="0"/>
              <a:t>Cégnév:</a:t>
            </a:r>
          </a:p>
          <a:p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a céget a cégnév jeleníti meg a külvilágban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a gazdasági társaság saját neve alatt köthet szerződéseket, szerezhet tulajdont, perelhet és perelhető</a:t>
            </a:r>
          </a:p>
          <a:p>
            <a:endParaRPr lang="hu-HU" altLang="hu-HU" sz="800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alaki funkció: a cég azonosítása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tartalmi funkció: információt közvetít a cégről</a:t>
            </a:r>
          </a:p>
          <a:p>
            <a:pPr>
              <a:buNone/>
            </a:pPr>
            <a:endParaRPr lang="hu-HU" altLang="hu-HU" sz="800" dirty="0"/>
          </a:p>
          <a:p>
            <a:pPr>
              <a:buNone/>
            </a:pPr>
            <a:r>
              <a:rPr lang="hu-HU" altLang="hu-HU" b="1" dirty="0"/>
              <a:t>Követelmények: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dirty="0" smtClean="0"/>
              <a:t>valóságnak </a:t>
            </a:r>
            <a:r>
              <a:rPr lang="hu-HU" altLang="hu-HU" dirty="0"/>
              <a:t>megfelelő adatok szerepeljenek benne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 smtClean="0"/>
              <a:t>pontosan </a:t>
            </a:r>
            <a:r>
              <a:rPr lang="hu-HU" altLang="hu-HU" dirty="0"/>
              <a:t>megfogalmazott, a magyar helyesírás szabályainak megfelelő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legyen</a:t>
            </a:r>
            <a:endParaRPr lang="hu-HU" altLang="hu-HU" dirty="0"/>
          </a:p>
          <a:p>
            <a:pPr>
              <a:buFont typeface="Wingdings" pitchFamily="2" charset="2"/>
              <a:buChar char="§"/>
            </a:pPr>
            <a:r>
              <a:rPr lang="hu-HU" altLang="hu-HU" dirty="0" smtClean="0"/>
              <a:t>egyértelműen </a:t>
            </a:r>
            <a:r>
              <a:rPr lang="hu-HU" altLang="hu-HU" dirty="0"/>
              <a:t>megkülönböztethető legyen a többi cégnévtől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217443"/>
          </a:xfrm>
        </p:spPr>
        <p:txBody>
          <a:bodyPr>
            <a:normAutofit fontScale="47500" lnSpcReduction="20000"/>
          </a:bodyPr>
          <a:lstStyle/>
          <a:p>
            <a:r>
              <a:rPr lang="hu-HU" altLang="hu-HU" b="1" dirty="0"/>
              <a:t>Székhely, telephely, </a:t>
            </a:r>
            <a:r>
              <a:rPr lang="hu-HU" altLang="hu-HU" b="1" dirty="0" smtClean="0"/>
              <a:t>fióktelep:</a:t>
            </a:r>
            <a:endParaRPr lang="hu-HU" altLang="hu-HU" b="1" dirty="0"/>
          </a:p>
          <a:p>
            <a:endParaRPr lang="hu-HU" altLang="hu-HU" b="1" dirty="0"/>
          </a:p>
          <a:p>
            <a:r>
              <a:rPr lang="hu-HU" altLang="hu-HU" b="1" dirty="0"/>
              <a:t>Székhely: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 cég bejegyzett irodája, az a hely ahol a cég részére érkezett iratokat átveszik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 központi ügyintézési helye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egy társaságnak csak egy székhelye lehet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cégtáblával meg kell jelölni</a:t>
            </a:r>
          </a:p>
          <a:p>
            <a:endParaRPr lang="hu-HU" altLang="hu-HU" dirty="0"/>
          </a:p>
          <a:p>
            <a:r>
              <a:rPr lang="hu-HU" altLang="hu-HU" b="1" dirty="0"/>
              <a:t>Telephely: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 tevékenység gyakorlásának helye, amely a székhellyel azonos közigazgatási egységben, de a székhelytől eltérő helyen van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ahol a gazdasági társaság ténylegesen termelő, szolgáltató stb. tevékenységet végez</a:t>
            </a:r>
          </a:p>
          <a:p>
            <a:endParaRPr lang="hu-HU" altLang="hu-HU" dirty="0"/>
          </a:p>
          <a:p>
            <a:r>
              <a:rPr lang="hu-HU" altLang="hu-HU" b="1" dirty="0"/>
              <a:t>Fióktelep:</a:t>
            </a:r>
          </a:p>
          <a:p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olyan telephely, amely más közigazgatási egységben (más településen) található, mint a székhely</a:t>
            </a:r>
          </a:p>
          <a:p>
            <a:endParaRPr lang="hu-HU" altLang="hu-HU" dirty="0"/>
          </a:p>
          <a:p>
            <a:r>
              <a:rPr lang="hu-HU" altLang="hu-HU" b="1" dirty="0"/>
              <a:t>A gazdasági társaság vagyona:</a:t>
            </a:r>
          </a:p>
          <a:p>
            <a:endParaRPr lang="hu-HU" altLang="hu-HU" b="1" dirty="0"/>
          </a:p>
          <a:p>
            <a:pPr>
              <a:buFont typeface="Wingdings" pitchFamily="2" charset="2"/>
              <a:buChar char="§"/>
            </a:pPr>
            <a:r>
              <a:rPr lang="hu-HU" altLang="hu-HU" b="1" dirty="0"/>
              <a:t>jegyzett tőke: </a:t>
            </a:r>
            <a:r>
              <a:rPr lang="hu-HU" altLang="hu-HU" dirty="0"/>
              <a:t>az alapítók által a gazdasági társaság létrehozásakor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rendelkezésre </a:t>
            </a:r>
            <a:r>
              <a:rPr lang="hu-HU" altLang="hu-HU" dirty="0"/>
              <a:t>bocsátott vagyoni hozzájárulás összessége, a társaság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induló </a:t>
            </a:r>
            <a:r>
              <a:rPr lang="hu-HU" altLang="hu-HU" dirty="0"/>
              <a:t>vagyona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1474</Words>
  <Application>Microsoft Office PowerPoint</Application>
  <PresentationFormat>Diavetítés a képernyőre (4:3 oldalarány)</PresentationFormat>
  <Paragraphs>296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SZIE Szarvasi Campusának kutatási és képzési profiljának specializálása intelligens szakosodással: mezőgazdasági vízgazdálkodás, hidrokultúrás növénytermesztés, alternatív szántóföldi növénytermesztés, ehhez kapcsolódó precíziós gépkezelés fejlesztése EFOP-3.6.1-16-2016-00016  </vt:lpstr>
      <vt:lpstr>A gazdasági társaságokra vonatkozó alapismeretek</vt:lpstr>
      <vt:lpstr>3. dia</vt:lpstr>
      <vt:lpstr>2. A gazdasági társaságok általános, közös fogalma</vt:lpstr>
      <vt:lpstr>5. dia</vt:lpstr>
      <vt:lpstr>6. dia</vt:lpstr>
      <vt:lpstr>3. Eredeti alapítás</vt:lpstr>
      <vt:lpstr>8. dia</vt:lpstr>
      <vt:lpstr>9. dia</vt:lpstr>
      <vt:lpstr>10. dia</vt:lpstr>
      <vt:lpstr>11. dia</vt:lpstr>
      <vt:lpstr>4. Gazdasági társaság képviselete</vt:lpstr>
      <vt:lpstr>5. Cégbejegyzési eljárás</vt:lpstr>
      <vt:lpstr>6. Származtatott alapítás</vt:lpstr>
      <vt:lpstr>7. Gazdasági társaságok megszűnése</vt:lpstr>
      <vt:lpstr>16. dia</vt:lpstr>
      <vt:lpstr>Kire van szükség vállalkozás indításánál?</vt:lpstr>
      <vt:lpstr>Kire van szükség vállalkozás indításánál?</vt:lpstr>
      <vt:lpstr>Korlátolt felelősségű társaság:</vt:lpstr>
      <vt:lpstr>A tőkeemelés hatásai</vt:lpstr>
      <vt:lpstr>Ajánlott és felhasznált irodalom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Terbe Tibor</dc:creator>
  <cp:lastModifiedBy>Csengeri Erzsébet</cp:lastModifiedBy>
  <cp:revision>37</cp:revision>
  <dcterms:created xsi:type="dcterms:W3CDTF">2017-03-06T11:15:20Z</dcterms:created>
  <dcterms:modified xsi:type="dcterms:W3CDTF">2018-04-23T11:56:12Z</dcterms:modified>
</cp:coreProperties>
</file>